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39"/>
  </p:notesMasterIdLst>
  <p:handoutMasterIdLst>
    <p:handoutMasterId r:id="rId40"/>
  </p:handoutMasterIdLst>
  <p:sldIdLst>
    <p:sldId id="1373" r:id="rId2"/>
    <p:sldId id="1390" r:id="rId3"/>
    <p:sldId id="1357" r:id="rId4"/>
    <p:sldId id="1304" r:id="rId5"/>
    <p:sldId id="1359" r:id="rId6"/>
    <p:sldId id="1307" r:id="rId7"/>
    <p:sldId id="1360" r:id="rId8"/>
    <p:sldId id="1305" r:id="rId9"/>
    <p:sldId id="898" r:id="rId10"/>
    <p:sldId id="1361" r:id="rId11"/>
    <p:sldId id="1374" r:id="rId12"/>
    <p:sldId id="1375" r:id="rId13"/>
    <p:sldId id="1389" r:id="rId14"/>
    <p:sldId id="900" r:id="rId15"/>
    <p:sldId id="1362" r:id="rId16"/>
    <p:sldId id="1363" r:id="rId17"/>
    <p:sldId id="1376" r:id="rId18"/>
    <p:sldId id="1364" r:id="rId19"/>
    <p:sldId id="1366" r:id="rId20"/>
    <p:sldId id="1367" r:id="rId21"/>
    <p:sldId id="1368" r:id="rId22"/>
    <p:sldId id="1369" r:id="rId23"/>
    <p:sldId id="1370" r:id="rId24"/>
    <p:sldId id="1371" r:id="rId25"/>
    <p:sldId id="1372" r:id="rId26"/>
    <p:sldId id="1388" r:id="rId27"/>
    <p:sldId id="1377" r:id="rId28"/>
    <p:sldId id="1339" r:id="rId29"/>
    <p:sldId id="1378" r:id="rId30"/>
    <p:sldId id="1385" r:id="rId31"/>
    <p:sldId id="1386" r:id="rId32"/>
    <p:sldId id="1379" r:id="rId33"/>
    <p:sldId id="1380" r:id="rId34"/>
    <p:sldId id="1381" r:id="rId35"/>
    <p:sldId id="1382" r:id="rId36"/>
    <p:sldId id="1383" r:id="rId37"/>
    <p:sldId id="1384" r:id="rId38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93" autoAdjust="0"/>
    <p:restoredTop sz="96925" autoAdjust="0"/>
  </p:normalViewPr>
  <p:slideViewPr>
    <p:cSldViewPr snapToGrid="0">
      <p:cViewPr varScale="1">
        <p:scale>
          <a:sx n="96" d="100"/>
          <a:sy n="96" d="100"/>
        </p:scale>
        <p:origin x="984" y="168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9340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681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299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321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947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998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4459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90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179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1932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35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06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4401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959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191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3309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240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244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450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2200" y="549275"/>
            <a:ext cx="4876800" cy="2743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395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147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40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43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994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497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With the advent of CIDR, the classful restrictions no longer exist. Address space may be allocated and assigned on bit boundaries, and routers may use one aggregated route (like 194.145.96.0/20) instead of advertising 16 class C addresses [RFC-1518]. </a:t>
            </a:r>
            <a:endParaRPr lang="en-US" dirty="0"/>
          </a:p>
          <a:p>
            <a:endParaRPr lang="en-US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addrs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 represents the number of addresses available; note that the number of addressable hosts normally is 2 less than this number because the host parts with all equal bits (all 0s and all 1s) are reserved.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'bits' represents the size of the allocation/assignment in bits of address space. 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'prefix' represents the length of the route prefix covering this address space. This is sometimes used to indicate the size of an allocation/assignment.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'class' represents the size of the address space in terms of classful network numbers. 'mask' represents the network mask defining the routing prefix in dotted decimal notation.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203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F8DB4-A4FF-4A8B-9A85-9B1874A58FC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02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8/28/18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se.uwa.edu.au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3AD1B-5BBF-EE41-B0F9-161AB3EAF4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884F65-D0E6-2F4E-986A-B6BF36AE0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 </a:t>
            </a:r>
            <a:r>
              <a:rPr lang="en-US" sz="1800" dirty="0" err="1"/>
              <a:t>Dr</a:t>
            </a:r>
            <a:r>
              <a:rPr lang="en-US" sz="1800" dirty="0"/>
              <a:t> David Glance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A3C038-FDEE-8648-B4F9-871407FE5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20686-32C3-094B-800E-7329B392A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chemeClr val="tx1"/>
                </a:solidFill>
              </a:rPr>
              <a:pPr/>
              <a:t>1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3131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92594-78D2-784B-8B90-FA4272998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IPv4 exhaustion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A77D0-80A8-F749-9EC2-1A99A200F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only 4.3 billion IP addresses and they have been officially exhausted</a:t>
            </a:r>
          </a:p>
          <a:p>
            <a:r>
              <a:rPr lang="en-US" dirty="0"/>
              <a:t>Solutions:</a:t>
            </a:r>
          </a:p>
          <a:p>
            <a:pPr lvl="1"/>
            <a:r>
              <a:rPr lang="en-US" dirty="0"/>
              <a:t>IPv6 which has 3.4*10</a:t>
            </a:r>
            <a:r>
              <a:rPr lang="en-US" baseline="30000" dirty="0"/>
              <a:t>38</a:t>
            </a:r>
            <a:r>
              <a:rPr lang="en-US" dirty="0"/>
              <a:t> addresses</a:t>
            </a:r>
          </a:p>
          <a:p>
            <a:pPr lvl="1"/>
            <a:r>
              <a:rPr lang="en-US" dirty="0"/>
              <a:t>Network Address Translation</a:t>
            </a:r>
          </a:p>
          <a:p>
            <a:pPr lvl="1"/>
            <a:r>
              <a:rPr lang="en-US" dirty="0"/>
              <a:t>CIDR which allowed smaller chunks of IP addresses to be handed out</a:t>
            </a:r>
          </a:p>
          <a:p>
            <a:r>
              <a:rPr lang="en-US" dirty="0"/>
              <a:t>IPv6 is progressing but Australia slow to adopt</a:t>
            </a:r>
          </a:p>
          <a:p>
            <a:r>
              <a:rPr lang="en-US" dirty="0"/>
              <a:t>NAT and carrier-grade NAT more common</a:t>
            </a:r>
          </a:p>
          <a:p>
            <a:r>
              <a:rPr lang="en-US" dirty="0"/>
              <a:t>NAT also provides other benefits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A35326-414B-9044-881F-4CF6AB2F8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ED8BC-971D-5A4D-AE84-DA7661628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4888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4DD00-3E89-8B4B-8936-0AF2D65B0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TCP/UDP 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6D26-E36C-BA42-A291-C24C109C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IPv4 or IPv6 addresses will get a network packet to a machine but machine needs to know what application to pass this to</a:t>
            </a:r>
          </a:p>
          <a:p>
            <a:r>
              <a:rPr lang="en-US" dirty="0"/>
              <a:t>Ports are used for this</a:t>
            </a:r>
          </a:p>
          <a:p>
            <a:pPr lvl="1"/>
            <a:r>
              <a:rPr lang="en-US" dirty="0"/>
              <a:t>TCP and UDP have 65,534 ports each</a:t>
            </a:r>
          </a:p>
          <a:p>
            <a:pPr lvl="1"/>
            <a:r>
              <a:rPr lang="en-US" dirty="0"/>
              <a:t>Ports (0 – 1,023) are system ports</a:t>
            </a:r>
          </a:p>
          <a:p>
            <a:pPr lvl="1"/>
            <a:r>
              <a:rPr lang="en-US" dirty="0"/>
              <a:t>Ports (1,024 – 49,151) are user ports</a:t>
            </a:r>
          </a:p>
          <a:p>
            <a:pPr lvl="1"/>
            <a:r>
              <a:rPr lang="en-US" dirty="0"/>
              <a:t>Ports (49,152 – 65,535) are dynamic and/or private ports</a:t>
            </a:r>
          </a:p>
          <a:p>
            <a:pPr lvl="1"/>
            <a:r>
              <a:rPr lang="en-US" dirty="0"/>
              <a:t>Defined in Service Name and Transport Protocol Port Number Registry (https://</a:t>
            </a:r>
            <a:r>
              <a:rPr lang="en-US" dirty="0" err="1"/>
              <a:t>www.iana.org</a:t>
            </a:r>
            <a:r>
              <a:rPr lang="en-US" dirty="0"/>
              <a:t>/assignments/service-names-port-numbers/service-names-port-</a:t>
            </a:r>
            <a:r>
              <a:rPr lang="en-US" dirty="0" err="1"/>
              <a:t>numbers.xhtml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583B2-F1B4-E64E-8C74-1650C616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62C08F-C341-904B-AE46-43BBD661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663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4DD00-3E89-8B4B-8936-0AF2D65B0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Well known 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6D26-E36C-BA42-A291-C24C109C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ones we are interested in:</a:t>
            </a:r>
          </a:p>
          <a:p>
            <a:pPr lvl="1"/>
            <a:r>
              <a:rPr lang="en-US" dirty="0" err="1"/>
              <a:t>ssh</a:t>
            </a:r>
            <a:r>
              <a:rPr lang="en-US" dirty="0"/>
              <a:t> TCP/UDP Port 22</a:t>
            </a:r>
          </a:p>
          <a:p>
            <a:pPr lvl="1"/>
            <a:r>
              <a:rPr lang="en-US" dirty="0"/>
              <a:t>http TCP Port 80</a:t>
            </a:r>
          </a:p>
          <a:p>
            <a:pPr lvl="1"/>
            <a:r>
              <a:rPr lang="en-US" dirty="0"/>
              <a:t>https TCP Port 443</a:t>
            </a:r>
          </a:p>
          <a:p>
            <a:r>
              <a:rPr lang="en-US" dirty="0"/>
              <a:t>Applications use sockets to listen and receive packets and to send them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583B2-F1B4-E64E-8C74-1650C616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62C08F-C341-904B-AE46-43BBD661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0032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B1BA6-FC32-CE42-A275-FA4B04D27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Address Translation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85C28-E4C0-C149-962C-91C3B503F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5368" y="4074718"/>
            <a:ext cx="6105194" cy="68207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4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49470F-43F1-354C-93A1-2089C339A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5661" y="6223702"/>
            <a:ext cx="3832203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0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University of Pennsylvania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C371A1-F5F4-F641-908F-F7511CDE3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z="1000">
                <a:solidFill>
                  <a:srgbClr val="898989"/>
                </a:solidFill>
                <a:latin typeface="+mn-lt"/>
              </a:rPr>
              <a:pPr/>
              <a:t>2</a:t>
            </a:fld>
            <a:endParaRPr lang="en-US" sz="1000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81467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5161A43-DFEE-A142-B071-2EA17980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Network Address Translation (NAT)</a:t>
            </a:r>
          </a:p>
        </p:txBody>
      </p:sp>
      <p:sp>
        <p:nvSpPr>
          <p:cNvPr id="47107" name="Content Placeholder 3">
            <a:extLst>
              <a:ext uri="{FF2B5EF4-FFF2-40B4-BE49-F238E27FC236}">
                <a16:creationId xmlns:a16="http://schemas.microsoft.com/office/drawing/2014/main" id="{D8B1C2B1-1025-934B-8FAB-DAE1129AF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Benefits</a:t>
            </a:r>
          </a:p>
          <a:p>
            <a:pPr lvl="1"/>
            <a:r>
              <a:rPr lang="en-US" altLang="en-US" dirty="0"/>
              <a:t>Use of a single public or gateway IP address among many devices in a network</a:t>
            </a:r>
          </a:p>
          <a:p>
            <a:pPr lvl="1"/>
            <a:r>
              <a:rPr lang="en-US" altLang="en-US" dirty="0"/>
              <a:t>Use of a dynamic IP address for home user for sharing</a:t>
            </a:r>
          </a:p>
          <a:p>
            <a:r>
              <a:rPr lang="en-US" altLang="en-US" dirty="0"/>
              <a:t>Private Addresses </a:t>
            </a:r>
          </a:p>
          <a:p>
            <a:endParaRPr lang="en-US" altLang="en-US" dirty="0"/>
          </a:p>
          <a:p>
            <a:endParaRPr lang="en-US" altLang="en-US" dirty="0"/>
          </a:p>
          <a:p>
            <a:pPr lvl="1"/>
            <a:endParaRPr lang="en-US" alt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7E45732-1804-0246-8A41-35A4BCF1B2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285456"/>
              </p:ext>
            </p:extLst>
          </p:nvPr>
        </p:nvGraphicFramePr>
        <p:xfrm>
          <a:off x="1681622" y="4112346"/>
          <a:ext cx="659070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51223">
                  <a:extLst>
                    <a:ext uri="{9D8B030D-6E8A-4147-A177-3AD203B41FA5}">
                      <a16:colId xmlns:a16="http://schemas.microsoft.com/office/drawing/2014/main" val="282059214"/>
                    </a:ext>
                  </a:extLst>
                </a:gridCol>
                <a:gridCol w="1939484">
                  <a:extLst>
                    <a:ext uri="{9D8B030D-6E8A-4147-A177-3AD203B41FA5}">
                      <a16:colId xmlns:a16="http://schemas.microsoft.com/office/drawing/2014/main" val="3637154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681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10.0.0.0         to     10.255.255.255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031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172.16.0.0     to    172.31.255.255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12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192.168.0.0   to    192.168.255.255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905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8864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E0484D06-A614-984F-B123-632BD358E87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3467" y="2481930"/>
            <a:ext cx="10905066" cy="278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A1C698-2A92-4E45-971C-D27B5AC96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NAT Configuration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FC514-85F5-794A-841B-0564DB1D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latin typeface="+mn-lt"/>
              </a:rPr>
              <a:pPr/>
              <a:t>15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80974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9144341B-1215-2A41-A127-B319F483AE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67" y="2454668"/>
            <a:ext cx="10905066" cy="2835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ACFC05-CDAE-3347-8579-9DC6412B3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Address Translation</a:t>
            </a:r>
          </a:p>
        </p:txBody>
      </p:sp>
    </p:spTree>
    <p:extLst>
      <p:ext uri="{BB962C8B-B14F-4D97-AF65-F5344CB8AC3E}">
        <p14:creationId xmlns:p14="http://schemas.microsoft.com/office/powerpoint/2010/main" val="852768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4DD00-3E89-8B4B-8936-0AF2D65B0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6D26-E36C-BA42-A291-C24C109C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 works by keeping a table of private sender IP addresses and ports that map to a port and IP address on its public interface</a:t>
            </a:r>
          </a:p>
          <a:p>
            <a:r>
              <a:rPr lang="en-US" dirty="0"/>
              <a:t>When the reply comes back from the external IP address, it looks up the table and knows where to send it to</a:t>
            </a:r>
          </a:p>
          <a:p>
            <a:r>
              <a:rPr lang="en-US" dirty="0"/>
              <a:t>For inbound traffic, external ports need to be explicitly mapped to an </a:t>
            </a:r>
            <a:r>
              <a:rPr lang="en-US" dirty="0" err="1"/>
              <a:t>ip</a:t>
            </a:r>
            <a:r>
              <a:rPr lang="en-US" dirty="0"/>
              <a:t> address and port on the private network</a:t>
            </a:r>
          </a:p>
          <a:p>
            <a:pPr lvl="1"/>
            <a:r>
              <a:rPr lang="en-US" dirty="0"/>
              <a:t>They don’t have to be the same port – so 80 externally can map to </a:t>
            </a:r>
            <a:r>
              <a:rPr lang="en-US"/>
              <a:t>8080 internally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583B2-F1B4-E64E-8C74-1650C616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62C08F-C341-904B-AE46-43BBD661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226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D7F2-6A76-134B-95EA-51CA24803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1FA9-EF0A-7047-96E4-3469E5F85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EC2 need to be launched into a Virtual Private Cloud (VPC)</a:t>
            </a:r>
          </a:p>
          <a:p>
            <a:r>
              <a:rPr lang="en-US" dirty="0"/>
              <a:t>Default VPC defines:</a:t>
            </a:r>
          </a:p>
          <a:p>
            <a:pPr lvl="1"/>
            <a:r>
              <a:rPr lang="en-US" dirty="0"/>
              <a:t> An address space (IPv4 and IPv6): 172.31.0.0/16 (65,536 addresses)</a:t>
            </a:r>
          </a:p>
          <a:p>
            <a:pPr lvl="1"/>
            <a:r>
              <a:rPr lang="en-US" dirty="0"/>
              <a:t>Subnet in each availability zone: e.g. 172.31.0.0/20 and 172.31.16.0/20</a:t>
            </a:r>
          </a:p>
          <a:p>
            <a:pPr lvl="1"/>
            <a:r>
              <a:rPr lang="en-US" dirty="0"/>
              <a:t>Internet Gateway </a:t>
            </a:r>
          </a:p>
          <a:p>
            <a:pPr lvl="1"/>
            <a:r>
              <a:rPr lang="en-US" dirty="0"/>
              <a:t>Main Route Table</a:t>
            </a:r>
          </a:p>
          <a:p>
            <a:pPr lvl="1"/>
            <a:r>
              <a:rPr lang="en-US" dirty="0"/>
              <a:t>Default Security Group</a:t>
            </a:r>
          </a:p>
          <a:p>
            <a:pPr lvl="1"/>
            <a:r>
              <a:rPr lang="en-US" dirty="0"/>
              <a:t>Default Network Access Control List (ACL)</a:t>
            </a:r>
          </a:p>
          <a:p>
            <a:pPr lvl="1"/>
            <a:r>
              <a:rPr lang="en-US" dirty="0"/>
              <a:t>Default DHCP settings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FDD990-1C19-9649-AC8A-09E677F07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50D01-9AEF-F04E-996F-9B6D12E0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981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D7F2-6A76-134B-95EA-51CA24803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9136006" cy="618420"/>
          </a:xfrm>
        </p:spPr>
        <p:txBody>
          <a:bodyPr>
            <a:normAutofit fontScale="90000"/>
          </a:bodyPr>
          <a:lstStyle/>
          <a:p>
            <a:r>
              <a:rPr lang="en-US" dirty="0"/>
              <a:t>AWS Default VPC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1FA9-EF0A-7047-96E4-3469E5F85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pPr lvl="1"/>
            <a:endParaRPr lang="en-US" sz="1800"/>
          </a:p>
          <a:p>
            <a:pPr lvl="1"/>
            <a:endParaRPr lang="en-US" sz="1800"/>
          </a:p>
          <a:p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FDD990-1C19-9649-AC8A-09E677F07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3651466" cy="365125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Courtesy AWS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50D01-9AEF-F04E-996F-9B6D12E0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>
            <a:normAutofit/>
          </a:bodyPr>
          <a:lstStyle/>
          <a:p>
            <a:pPr algn="l"/>
            <a:fld id="{05072F42-4DFA-4725-86F9-7594E4AB4EB5}" type="slidenum">
              <a:rPr lang="en-GB">
                <a:solidFill>
                  <a:srgbClr val="FFFFFF"/>
                </a:solidFill>
              </a:rPr>
              <a:pPr algn="l"/>
              <a:t>19</a:t>
            </a:fld>
            <a:endParaRPr lang="en-GB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262DC-93E8-6A4E-A71A-C3238BFC0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131" y="629267"/>
            <a:ext cx="6820219" cy="572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7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F2C6C-34A4-C348-B767-ED8B1B034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2ACD4-8C75-4344-86EE-F6A30E7E1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Networking fundamentals</a:t>
            </a:r>
          </a:p>
          <a:p>
            <a:r>
              <a:rPr lang="en-US" dirty="0"/>
              <a:t>Network isolation through Network Address Translation</a:t>
            </a:r>
          </a:p>
          <a:p>
            <a:r>
              <a:rPr lang="en-US" dirty="0"/>
              <a:t>Network Load Balancing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BA11DA-B972-E341-91BE-14635CE52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650615-BF94-504B-8E17-1F3A2432A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0933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DB0B3-F906-6C42-8950-949F3DD90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Attributes:</a:t>
            </a:r>
          </a:p>
          <a:p>
            <a:pPr lvl="1"/>
            <a:r>
              <a:rPr lang="en-US" dirty="0"/>
              <a:t>Name</a:t>
            </a:r>
          </a:p>
          <a:p>
            <a:pPr lvl="1"/>
            <a:r>
              <a:rPr lang="en-US" dirty="0"/>
              <a:t>VPC associated </a:t>
            </a:r>
          </a:p>
          <a:p>
            <a:pPr lvl="1"/>
            <a:r>
              <a:rPr lang="en-US" dirty="0"/>
              <a:t>Availability Zone</a:t>
            </a:r>
          </a:p>
          <a:p>
            <a:pPr lvl="1"/>
            <a:r>
              <a:rPr lang="en-US" dirty="0"/>
              <a:t>IPv4 CIDR block</a:t>
            </a:r>
          </a:p>
          <a:p>
            <a:pPr lvl="1"/>
            <a:r>
              <a:rPr lang="en-US" dirty="0"/>
              <a:t>IPv6 CIDR block (optional)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FA464-1572-254B-B285-0ABB8E9B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2146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DB0B3-F906-6C42-8950-949F3DD90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Groups can be associated with a VPC but they act at the instance level. </a:t>
            </a:r>
          </a:p>
          <a:p>
            <a:r>
              <a:rPr lang="en-US" dirty="0"/>
              <a:t>If a security group is not specified for an instance, it takes the one assigned to the VPC</a:t>
            </a:r>
          </a:p>
          <a:p>
            <a:r>
              <a:rPr lang="en-US" dirty="0"/>
              <a:t>ACLs act on a subnet and have different characteristics than a security group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FA464-1572-254B-B285-0ABB8E9B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1421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8224" y="6356350"/>
            <a:ext cx="9238004" cy="365125"/>
          </a:xfrm>
        </p:spPr>
        <p:txBody>
          <a:bodyPr/>
          <a:lstStyle/>
          <a:p>
            <a:r>
              <a:rPr lang="en-GB" dirty="0"/>
              <a:t>Source: AWS https://</a:t>
            </a:r>
            <a:r>
              <a:rPr lang="en-GB" dirty="0" err="1"/>
              <a:t>docs.aws.amazon.com</a:t>
            </a:r>
            <a:r>
              <a:rPr lang="en-GB" dirty="0"/>
              <a:t>/</a:t>
            </a:r>
            <a:r>
              <a:rPr lang="en-GB" dirty="0" err="1"/>
              <a:t>AmazonVPC</a:t>
            </a:r>
            <a:r>
              <a:rPr lang="en-GB" dirty="0"/>
              <a:t>/latest/</a:t>
            </a:r>
            <a:r>
              <a:rPr lang="en-GB" dirty="0" err="1"/>
              <a:t>UserGuide</a:t>
            </a:r>
            <a:r>
              <a:rPr lang="en-GB" dirty="0"/>
              <a:t>/</a:t>
            </a:r>
            <a:r>
              <a:rPr lang="en-GB" dirty="0" err="1"/>
              <a:t>VPC_Security.html#VPC_Security_Comparison</a:t>
            </a:r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B2C9619-6CB3-2948-AE13-D51111AE2F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888882"/>
              </p:ext>
            </p:extLst>
          </p:nvPr>
        </p:nvGraphicFramePr>
        <p:xfrm>
          <a:off x="838200" y="1690688"/>
          <a:ext cx="10515600" cy="3967955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397814102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566196359"/>
                    </a:ext>
                  </a:extLst>
                </a:gridCol>
              </a:tblGrid>
              <a:tr h="442404">
                <a:tc>
                  <a:txBody>
                    <a:bodyPr/>
                    <a:lstStyle/>
                    <a:p>
                      <a:pPr algn="l" fontAlgn="t"/>
                      <a:r>
                        <a:rPr lang="en-AU" b="1" dirty="0">
                          <a:solidFill>
                            <a:srgbClr val="333333"/>
                          </a:solidFill>
                          <a:effectLst/>
                        </a:rPr>
                        <a:t>Security Group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00C5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05B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0620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7D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AU" b="1">
                          <a:solidFill>
                            <a:srgbClr val="333333"/>
                          </a:solidFill>
                          <a:effectLst/>
                        </a:rPr>
                        <a:t>Network ACL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205B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F1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BF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9494788"/>
                  </a:ext>
                </a:extLst>
              </a:tr>
              <a:tr h="442404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Operates at the instance level (first layer of defense)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C01D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B6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7D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18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Operates at the subnet level (second layer of defense)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F0B6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BF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83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498502"/>
                  </a:ext>
                </a:extLst>
              </a:tr>
              <a:tr h="442404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Supports allow rules only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C083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2A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18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Supports allow rules and deny rules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D02A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83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0F5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160434"/>
                  </a:ext>
                </a:extLst>
              </a:tr>
              <a:tr h="770787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Is stateful: Return traffic is automatically allowed, regardless of any rules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20D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34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Is stateless: Return traffic must be explicitly allowed by rules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A0AC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0F5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BA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926101"/>
                  </a:ext>
                </a:extLst>
              </a:tr>
              <a:tr h="770787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We evaluate all rules before deciding whether to allow traffic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00B08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8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34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A7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We process rules in number order when deciding whether to allow traffic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8081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0BA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DB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203675"/>
                  </a:ext>
                </a:extLst>
              </a:tr>
              <a:tr h="1099169">
                <a:tc>
                  <a:txBody>
                    <a:bodyPr/>
                    <a:lstStyle/>
                    <a:p>
                      <a:pPr fontAlgn="t"/>
                      <a:r>
                        <a:rPr lang="en-AU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Applies to an instance only if someone specifies the security group when launching the instance, or associates the security group with the instance later on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4071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F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A7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AU" dirty="0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Automatically applies to all instances in the subnets it's associated with (backup layer of </a:t>
                      </a:r>
                      <a:r>
                        <a:rPr lang="en-AU" dirty="0" err="1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defense</a:t>
                      </a:r>
                      <a:r>
                        <a:rPr lang="en-AU" dirty="0">
                          <a:solidFill>
                            <a:srgbClr val="444444"/>
                          </a:solidFill>
                          <a:effectLst/>
                          <a:latin typeface="Open Sans"/>
                        </a:rPr>
                        <a:t>, so you don't have to rely on someone specifying the security group)</a:t>
                      </a:r>
                    </a:p>
                  </a:txBody>
                  <a:tcPr marL="47625" marR="47625" marT="47625" marB="47625">
                    <a:lnL w="9525" cap="flat" cmpd="sng" algn="ctr">
                      <a:solidFill>
                        <a:srgbClr val="000F6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0DB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056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17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56189E5-8A3E-4CFD-B71B-CCD0F8495E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96367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95D989-81FA-4BAD-9AD5-E46CEDA91B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54B5C-77A8-6844-B998-500489F0B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386" y="643467"/>
            <a:ext cx="5196725" cy="55710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29DDC1-DC08-9C41-B415-AB60C5C7E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120285"/>
            <a:ext cx="3348227" cy="2809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Security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23D0E-1830-1747-836D-CBCF15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0" y="6356350"/>
            <a:ext cx="625077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Source: AWS https://docs.aws.amazon.com/AmazonVPC/latest/UserGuide/VPC_Security.html#VPC_Security_Comparison</a:t>
            </a:r>
          </a:p>
        </p:txBody>
      </p:sp>
    </p:spTree>
    <p:extLst>
      <p:ext uri="{BB962C8B-B14F-4D97-AF65-F5344CB8AC3E}">
        <p14:creationId xmlns:p14="http://schemas.microsoft.com/office/powerpoint/2010/main" val="99698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E663B-AE88-4642-89CD-5F0CCCAC6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a NAT Gateway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44AE6-11CA-AE4E-8D62-F12A3D8CA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create a private network</a:t>
            </a:r>
          </a:p>
          <a:p>
            <a:r>
              <a:rPr lang="en-US" dirty="0"/>
              <a:t>Remember that there are multiple ways to isolate instances</a:t>
            </a:r>
          </a:p>
          <a:p>
            <a:pPr lvl="1"/>
            <a:r>
              <a:rPr lang="en-US" dirty="0"/>
              <a:t>Through security groups and ACLs</a:t>
            </a:r>
          </a:p>
          <a:p>
            <a:pPr lvl="1"/>
            <a:r>
              <a:rPr lang="en-US" dirty="0"/>
              <a:t>Putting instances behind a load balancer</a:t>
            </a:r>
          </a:p>
          <a:p>
            <a:r>
              <a:rPr lang="en-US" dirty="0"/>
              <a:t>NAT Gateway needs to be part of a public network</a:t>
            </a:r>
          </a:p>
          <a:p>
            <a:r>
              <a:rPr lang="en-US" dirty="0"/>
              <a:t>Private subnet has a custom route table that points all default traffic to the NAT Gateway</a:t>
            </a:r>
          </a:p>
          <a:p>
            <a:r>
              <a:rPr lang="en-US" dirty="0"/>
              <a:t>NAT Gateways can not be configured to map ports for inbound traffic (unlike home NAT routers)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98512-3D76-484F-99B7-E64A87A8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03F8CE-DC22-5A4A-9971-F93D27A20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76884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4B1031BB-5E2C-1A47-9555-654AB10F0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74693" y="429302"/>
            <a:ext cx="7742488" cy="58645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1EC82-FDC3-574C-A293-31ACB637D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Configuring a NAT Gateway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D0342-B236-BB48-BEB2-9FAA9C3AF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6613" y="6356350"/>
            <a:ext cx="703217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Source: AWS </a:t>
            </a:r>
          </a:p>
        </p:txBody>
      </p:sp>
    </p:spTree>
    <p:extLst>
      <p:ext uri="{BB962C8B-B14F-4D97-AF65-F5344CB8AC3E}">
        <p14:creationId xmlns:p14="http://schemas.microsoft.com/office/powerpoint/2010/main" val="174898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A13893-9581-E943-9962-FF8973F88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Load Balancing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583B6-2AB0-F34F-81D9-076F59B7E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5368" y="4074718"/>
            <a:ext cx="6105194" cy="68207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4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FD4E1D-DC82-054C-AFCE-5DB9CF118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5661" y="6223702"/>
            <a:ext cx="3832203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0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University of Pennsylvania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75AAEC-97A9-0443-AC02-E9D45EA9E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z="1000">
                <a:solidFill>
                  <a:srgbClr val="898989"/>
                </a:solidFill>
                <a:latin typeface="+mn-lt"/>
              </a:rPr>
              <a:pPr/>
              <a:t>3</a:t>
            </a:fld>
            <a:endParaRPr lang="en-US" sz="1000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54338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A7532-CB2E-284F-B950-511BF154E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Balancing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84C0A-BD07-254C-BCB4-32EF5A3A9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AU" dirty="0"/>
              <a:t>Load balancers do exactly what they say on the box – load balance</a:t>
            </a:r>
          </a:p>
          <a:p>
            <a:pPr>
              <a:defRPr/>
            </a:pPr>
            <a:r>
              <a:rPr lang="en-AU" dirty="0"/>
              <a:t>Requests are received and then distributed according to a configurable algorithm (</a:t>
            </a:r>
            <a:r>
              <a:rPr lang="en-AU" i="1" dirty="0"/>
              <a:t>Rule</a:t>
            </a:r>
            <a:r>
              <a:rPr lang="en-AU" dirty="0"/>
              <a:t>) to a destination IP address (an instance of a </a:t>
            </a:r>
            <a:r>
              <a:rPr lang="en-AU" i="1" dirty="0"/>
              <a:t>Target Group</a:t>
            </a:r>
            <a:r>
              <a:rPr lang="en-AU" dirty="0"/>
              <a:t>)</a:t>
            </a:r>
          </a:p>
          <a:p>
            <a:pPr lvl="1">
              <a:defRPr/>
            </a:pPr>
            <a:r>
              <a:rPr lang="en-AU" dirty="0"/>
              <a:t>Each Rule specifies a Target Group, Condition and Priority</a:t>
            </a:r>
          </a:p>
          <a:p>
            <a:pPr>
              <a:defRPr/>
            </a:pPr>
            <a:r>
              <a:rPr lang="en-AU" dirty="0"/>
              <a:t>Application load balancers load balance applications at Level 7 of the OSI model. </a:t>
            </a:r>
          </a:p>
          <a:p>
            <a:pPr>
              <a:defRPr/>
            </a:pPr>
            <a:r>
              <a:rPr lang="en-AU" dirty="0"/>
              <a:t>Network load balancers load balance TCP connections at Layer 4</a:t>
            </a:r>
          </a:p>
          <a:p>
            <a:pPr>
              <a:defRPr/>
            </a:pPr>
            <a:r>
              <a:rPr lang="en-AU" dirty="0"/>
              <a:t>Load balancing rules can be based on URLs and host headers </a:t>
            </a:r>
          </a:p>
          <a:p>
            <a:pPr>
              <a:defRPr/>
            </a:pPr>
            <a:r>
              <a:rPr lang="en-AU" dirty="0"/>
              <a:t>Requests can be sent to multiple applications on a host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B14601-7BFE-C649-B316-A4A6ED05D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7D7F92-B6F4-334A-B106-E781781D1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04320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ELB 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409" y="1690688"/>
            <a:ext cx="10645391" cy="45323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AU" dirty="0"/>
              <a:t>Allows horizontal scale. Greater demand, add more instances</a:t>
            </a:r>
          </a:p>
          <a:p>
            <a:pPr>
              <a:defRPr/>
            </a:pPr>
            <a:r>
              <a:rPr lang="en-AU" dirty="0"/>
              <a:t>Allows for update of code on machines without interrupting service</a:t>
            </a:r>
          </a:p>
          <a:p>
            <a:pPr>
              <a:defRPr/>
            </a:pPr>
            <a:r>
              <a:rPr lang="en-AU" dirty="0"/>
              <a:t>Handles termination of SSL for simplified processing on machines</a:t>
            </a:r>
          </a:p>
          <a:p>
            <a:pPr>
              <a:defRPr/>
            </a:pPr>
            <a:r>
              <a:rPr lang="en-AU" dirty="0"/>
              <a:t>Adds a layer of security as ports on host machines don’t have to be open to the Internet</a:t>
            </a:r>
          </a:p>
          <a:p>
            <a:pPr>
              <a:defRPr/>
            </a:pPr>
            <a:r>
              <a:rPr lang="en-AU" dirty="0"/>
              <a:t>Can handle different communication protocols</a:t>
            </a:r>
          </a:p>
        </p:txBody>
      </p:sp>
    </p:spTree>
    <p:extLst>
      <p:ext uri="{BB962C8B-B14F-4D97-AF65-F5344CB8AC3E}">
        <p14:creationId xmlns:p14="http://schemas.microsoft.com/office/powerpoint/2010/main" val="28012740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11DB9-A98D-D445-92C9-BC2860A41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Load Balancer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ADA5A-82CF-DD48-A965-D429CBD0F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EEEBEB-BA3C-C94B-8437-7F127BF52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23C81-30B4-B34A-989E-60D9FCD16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29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250C83-CE5C-484D-918E-5E61C229D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88" y="953797"/>
            <a:ext cx="10257023" cy="558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041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D76EF-16F6-0343-93E1-BDA3293D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AF28A-05A6-B241-A132-267BC8402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cloud resources requires some knowledge of networks</a:t>
            </a:r>
          </a:p>
          <a:p>
            <a:r>
              <a:rPr lang="en-US" dirty="0"/>
              <a:t>Major focus is on TCP/IP (UDP not so much) as this is the basis for HTTP(S)/TLS</a:t>
            </a:r>
          </a:p>
          <a:p>
            <a:r>
              <a:rPr lang="en-US" dirty="0"/>
              <a:t>Focus on IPv4 addressing rather than IPv6 as the latter still not significantly supported (in Australia)</a:t>
            </a:r>
          </a:p>
          <a:p>
            <a:r>
              <a:rPr lang="en-US" dirty="0"/>
              <a:t>Need a basic understanding of concepts like: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Private and public networks</a:t>
            </a:r>
          </a:p>
          <a:p>
            <a:pPr lvl="1"/>
            <a:r>
              <a:rPr lang="en-US" dirty="0"/>
              <a:t>Network latency and throughput</a:t>
            </a:r>
          </a:p>
        </p:txBody>
      </p:sp>
    </p:spTree>
    <p:extLst>
      <p:ext uri="{BB962C8B-B14F-4D97-AF65-F5344CB8AC3E}">
        <p14:creationId xmlns:p14="http://schemas.microsoft.com/office/powerpoint/2010/main" val="15509773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AE545-F1EA-4347-BF47-1350AF36D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balancer at 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EA8A91-4300-4749-A6E7-5F629099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30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381933-C8D2-CA44-A3E4-A8D6D906731C}"/>
              </a:ext>
            </a:extLst>
          </p:cNvPr>
          <p:cNvSpPr/>
          <p:nvPr/>
        </p:nvSpPr>
        <p:spPr>
          <a:xfrm>
            <a:off x="4280017" y="3190003"/>
            <a:ext cx="914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69C86B2-317E-9247-BB91-5943D8AD1234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851611" y="3647203"/>
            <a:ext cx="24284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07C29D2-C508-2C4B-B86F-C15A19DC6D81}"/>
              </a:ext>
            </a:extLst>
          </p:cNvPr>
          <p:cNvSpPr/>
          <p:nvPr/>
        </p:nvSpPr>
        <p:spPr>
          <a:xfrm>
            <a:off x="7702771" y="4525605"/>
            <a:ext cx="914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4A14FD-87C1-3443-8EB7-7C6669B82BDF}"/>
              </a:ext>
            </a:extLst>
          </p:cNvPr>
          <p:cNvSpPr/>
          <p:nvPr/>
        </p:nvSpPr>
        <p:spPr>
          <a:xfrm>
            <a:off x="7702771" y="1876783"/>
            <a:ext cx="914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AD967B-D201-1248-AD28-49B36D8D76B0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 flipV="1">
            <a:off x="5194417" y="2333983"/>
            <a:ext cx="2508354" cy="13132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ADBCA2-1E59-AE47-937B-7104A4AFB238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>
            <a:off x="5194417" y="3647203"/>
            <a:ext cx="2508354" cy="1335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04581D0-4536-5544-965F-827AADA459FD}"/>
              </a:ext>
            </a:extLst>
          </p:cNvPr>
          <p:cNvSpPr txBox="1"/>
          <p:nvPr/>
        </p:nvSpPr>
        <p:spPr>
          <a:xfrm>
            <a:off x="1928150" y="2723735"/>
            <a:ext cx="20120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 Request</a:t>
            </a:r>
          </a:p>
          <a:p>
            <a:r>
              <a:rPr lang="en-US" dirty="0"/>
              <a:t>GET 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22" name="Heptagon 21">
            <a:extLst>
              <a:ext uri="{FF2B5EF4-FFF2-40B4-BE49-F238E27FC236}">
                <a16:creationId xmlns:a16="http://schemas.microsoft.com/office/drawing/2014/main" id="{714AE929-ADC9-734B-AA29-E72EA93E84C9}"/>
              </a:ext>
            </a:extLst>
          </p:cNvPr>
          <p:cNvSpPr/>
          <p:nvPr/>
        </p:nvSpPr>
        <p:spPr>
          <a:xfrm>
            <a:off x="7113159" y="2010980"/>
            <a:ext cx="344773" cy="36635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619820E-0B8C-614E-962C-E59D22CD6D54}"/>
              </a:ext>
            </a:extLst>
          </p:cNvPr>
          <p:cNvGrpSpPr/>
          <p:nvPr/>
        </p:nvGrpSpPr>
        <p:grpSpPr>
          <a:xfrm>
            <a:off x="7702771" y="2935245"/>
            <a:ext cx="974360" cy="348768"/>
            <a:chOff x="7958528" y="3266198"/>
            <a:chExt cx="974360" cy="348768"/>
          </a:xfrm>
        </p:grpSpPr>
        <p:sp>
          <p:nvSpPr>
            <p:cNvPr id="23" name="Round Single Corner Rectangle 22">
              <a:extLst>
                <a:ext uri="{FF2B5EF4-FFF2-40B4-BE49-F238E27FC236}">
                  <a16:creationId xmlns:a16="http://schemas.microsoft.com/office/drawing/2014/main" id="{D58D5F12-ADAE-2544-8561-384F88F06BFA}"/>
                </a:ext>
              </a:extLst>
            </p:cNvPr>
            <p:cNvSpPr/>
            <p:nvPr/>
          </p:nvSpPr>
          <p:spPr>
            <a:xfrm>
              <a:off x="8738016" y="3272966"/>
              <a:ext cx="194872" cy="342000"/>
            </a:xfrm>
            <a:prstGeom prst="round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 Single Corner Rectangle 23">
              <a:extLst>
                <a:ext uri="{FF2B5EF4-FFF2-40B4-BE49-F238E27FC236}">
                  <a16:creationId xmlns:a16="http://schemas.microsoft.com/office/drawing/2014/main" id="{811B62CC-8CF0-A04E-BA46-BB12A855C28E}"/>
                </a:ext>
              </a:extLst>
            </p:cNvPr>
            <p:cNvSpPr/>
            <p:nvPr/>
          </p:nvSpPr>
          <p:spPr>
            <a:xfrm>
              <a:off x="8543144" y="3272966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 Single Corner Rectangle 24">
              <a:extLst>
                <a:ext uri="{FF2B5EF4-FFF2-40B4-BE49-F238E27FC236}">
                  <a16:creationId xmlns:a16="http://schemas.microsoft.com/office/drawing/2014/main" id="{1D7355D6-4BC7-7043-9C43-CF30A0A92A12}"/>
                </a:ext>
              </a:extLst>
            </p:cNvPr>
            <p:cNvSpPr/>
            <p:nvPr/>
          </p:nvSpPr>
          <p:spPr>
            <a:xfrm>
              <a:off x="8348272" y="3266198"/>
              <a:ext cx="194872" cy="346423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 Single Corner Rectangle 25">
              <a:extLst>
                <a:ext uri="{FF2B5EF4-FFF2-40B4-BE49-F238E27FC236}">
                  <a16:creationId xmlns:a16="http://schemas.microsoft.com/office/drawing/2014/main" id="{8A750D6A-84E9-B646-AD5D-69C9C571F2A2}"/>
                </a:ext>
              </a:extLst>
            </p:cNvPr>
            <p:cNvSpPr/>
            <p:nvPr/>
          </p:nvSpPr>
          <p:spPr>
            <a:xfrm>
              <a:off x="8153400" y="3270622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 Single Corner Rectangle 26">
              <a:extLst>
                <a:ext uri="{FF2B5EF4-FFF2-40B4-BE49-F238E27FC236}">
                  <a16:creationId xmlns:a16="http://schemas.microsoft.com/office/drawing/2014/main" id="{54054915-FBBD-5040-8342-9E4ADAA69D8D}"/>
                </a:ext>
              </a:extLst>
            </p:cNvPr>
            <p:cNvSpPr/>
            <p:nvPr/>
          </p:nvSpPr>
          <p:spPr>
            <a:xfrm>
              <a:off x="7958528" y="3272966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4D33DF7-9F9A-C740-9EBD-A34C18749C8D}"/>
              </a:ext>
            </a:extLst>
          </p:cNvPr>
          <p:cNvGrpSpPr/>
          <p:nvPr/>
        </p:nvGrpSpPr>
        <p:grpSpPr>
          <a:xfrm>
            <a:off x="7685282" y="5535155"/>
            <a:ext cx="974360" cy="348768"/>
            <a:chOff x="6373317" y="5900280"/>
            <a:chExt cx="974360" cy="348768"/>
          </a:xfrm>
        </p:grpSpPr>
        <p:sp>
          <p:nvSpPr>
            <p:cNvPr id="33" name="Round Single Corner Rectangle 32">
              <a:extLst>
                <a:ext uri="{FF2B5EF4-FFF2-40B4-BE49-F238E27FC236}">
                  <a16:creationId xmlns:a16="http://schemas.microsoft.com/office/drawing/2014/main" id="{EF60AF08-9B55-244D-8FDF-D8404136CBCB}"/>
                </a:ext>
              </a:extLst>
            </p:cNvPr>
            <p:cNvSpPr/>
            <p:nvPr/>
          </p:nvSpPr>
          <p:spPr>
            <a:xfrm>
              <a:off x="7152805" y="59070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 Single Corner Rectangle 33">
              <a:extLst>
                <a:ext uri="{FF2B5EF4-FFF2-40B4-BE49-F238E27FC236}">
                  <a16:creationId xmlns:a16="http://schemas.microsoft.com/office/drawing/2014/main" id="{82589C9C-1E1B-5242-9852-740E0C8E1B80}"/>
                </a:ext>
              </a:extLst>
            </p:cNvPr>
            <p:cNvSpPr/>
            <p:nvPr/>
          </p:nvSpPr>
          <p:spPr>
            <a:xfrm>
              <a:off x="6957933" y="59070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 Single Corner Rectangle 34">
              <a:extLst>
                <a:ext uri="{FF2B5EF4-FFF2-40B4-BE49-F238E27FC236}">
                  <a16:creationId xmlns:a16="http://schemas.microsoft.com/office/drawing/2014/main" id="{52EF2E30-7BD7-3748-9BC4-8EBDE0856058}"/>
                </a:ext>
              </a:extLst>
            </p:cNvPr>
            <p:cNvSpPr/>
            <p:nvPr/>
          </p:nvSpPr>
          <p:spPr>
            <a:xfrm>
              <a:off x="6763061" y="5900280"/>
              <a:ext cx="194872" cy="346423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 Single Corner Rectangle 35">
              <a:extLst>
                <a:ext uri="{FF2B5EF4-FFF2-40B4-BE49-F238E27FC236}">
                  <a16:creationId xmlns:a16="http://schemas.microsoft.com/office/drawing/2014/main" id="{9B4FF9AD-B554-6748-B152-E339793F998F}"/>
                </a:ext>
              </a:extLst>
            </p:cNvPr>
            <p:cNvSpPr/>
            <p:nvPr/>
          </p:nvSpPr>
          <p:spPr>
            <a:xfrm>
              <a:off x="6568189" y="5904704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 Single Corner Rectangle 36">
              <a:extLst>
                <a:ext uri="{FF2B5EF4-FFF2-40B4-BE49-F238E27FC236}">
                  <a16:creationId xmlns:a16="http://schemas.microsoft.com/office/drawing/2014/main" id="{AF63327A-AE28-164E-A00E-4EF00D2ED5F8}"/>
                </a:ext>
              </a:extLst>
            </p:cNvPr>
            <p:cNvSpPr/>
            <p:nvPr/>
          </p:nvSpPr>
          <p:spPr>
            <a:xfrm>
              <a:off x="6373317" y="59070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Heptagon 37">
            <a:extLst>
              <a:ext uri="{FF2B5EF4-FFF2-40B4-BE49-F238E27FC236}">
                <a16:creationId xmlns:a16="http://schemas.microsoft.com/office/drawing/2014/main" id="{F758ED8A-CE89-7940-B895-BA2901B02312}"/>
              </a:ext>
            </a:extLst>
          </p:cNvPr>
          <p:cNvSpPr/>
          <p:nvPr/>
        </p:nvSpPr>
        <p:spPr>
          <a:xfrm>
            <a:off x="3650431" y="3738049"/>
            <a:ext cx="344773" cy="36635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9" name="Heptagon 38">
            <a:extLst>
              <a:ext uri="{FF2B5EF4-FFF2-40B4-BE49-F238E27FC236}">
                <a16:creationId xmlns:a16="http://schemas.microsoft.com/office/drawing/2014/main" id="{07EE8E4B-8598-F84D-8489-0D438898F1DA}"/>
              </a:ext>
            </a:extLst>
          </p:cNvPr>
          <p:cNvSpPr/>
          <p:nvPr/>
        </p:nvSpPr>
        <p:spPr>
          <a:xfrm>
            <a:off x="3650430" y="3738049"/>
            <a:ext cx="344773" cy="36635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0" name="Heptagon 39">
            <a:extLst>
              <a:ext uri="{FF2B5EF4-FFF2-40B4-BE49-F238E27FC236}">
                <a16:creationId xmlns:a16="http://schemas.microsoft.com/office/drawing/2014/main" id="{DA601A28-9673-B94B-B2F7-F96115A22AE8}"/>
              </a:ext>
            </a:extLst>
          </p:cNvPr>
          <p:cNvSpPr/>
          <p:nvPr/>
        </p:nvSpPr>
        <p:spPr>
          <a:xfrm>
            <a:off x="7265558" y="4315004"/>
            <a:ext cx="344773" cy="36635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77CCFCC-E3DF-5244-A74F-AB688D25785E}"/>
              </a:ext>
            </a:extLst>
          </p:cNvPr>
          <p:cNvGrpSpPr/>
          <p:nvPr/>
        </p:nvGrpSpPr>
        <p:grpSpPr>
          <a:xfrm>
            <a:off x="7715262" y="2936418"/>
            <a:ext cx="974360" cy="348768"/>
            <a:chOff x="6525717" y="6052680"/>
            <a:chExt cx="974360" cy="348768"/>
          </a:xfrm>
        </p:grpSpPr>
        <p:sp>
          <p:nvSpPr>
            <p:cNvPr id="46" name="Round Single Corner Rectangle 45">
              <a:extLst>
                <a:ext uri="{FF2B5EF4-FFF2-40B4-BE49-F238E27FC236}">
                  <a16:creationId xmlns:a16="http://schemas.microsoft.com/office/drawing/2014/main" id="{3BF0CB98-C49F-894A-B74F-82DE2ED4D09C}"/>
                </a:ext>
              </a:extLst>
            </p:cNvPr>
            <p:cNvSpPr/>
            <p:nvPr/>
          </p:nvSpPr>
          <p:spPr>
            <a:xfrm>
              <a:off x="7305205" y="60594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ound Single Corner Rectangle 46">
              <a:extLst>
                <a:ext uri="{FF2B5EF4-FFF2-40B4-BE49-F238E27FC236}">
                  <a16:creationId xmlns:a16="http://schemas.microsoft.com/office/drawing/2014/main" id="{7E42E427-5098-9A4B-9041-FF5BBE54188A}"/>
                </a:ext>
              </a:extLst>
            </p:cNvPr>
            <p:cNvSpPr/>
            <p:nvPr/>
          </p:nvSpPr>
          <p:spPr>
            <a:xfrm>
              <a:off x="7110333" y="60594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ound Single Corner Rectangle 47">
              <a:extLst>
                <a:ext uri="{FF2B5EF4-FFF2-40B4-BE49-F238E27FC236}">
                  <a16:creationId xmlns:a16="http://schemas.microsoft.com/office/drawing/2014/main" id="{B2271A62-4A2B-6C4A-8CB3-8B57574C8911}"/>
                </a:ext>
              </a:extLst>
            </p:cNvPr>
            <p:cNvSpPr/>
            <p:nvPr/>
          </p:nvSpPr>
          <p:spPr>
            <a:xfrm>
              <a:off x="6915461" y="6052680"/>
              <a:ext cx="194872" cy="346423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ound Single Corner Rectangle 48">
              <a:extLst>
                <a:ext uri="{FF2B5EF4-FFF2-40B4-BE49-F238E27FC236}">
                  <a16:creationId xmlns:a16="http://schemas.microsoft.com/office/drawing/2014/main" id="{4AA28631-B451-DD46-BFB7-55D776EC72F1}"/>
                </a:ext>
              </a:extLst>
            </p:cNvPr>
            <p:cNvSpPr/>
            <p:nvPr/>
          </p:nvSpPr>
          <p:spPr>
            <a:xfrm>
              <a:off x="6720589" y="6057104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ound Single Corner Rectangle 49">
              <a:extLst>
                <a:ext uri="{FF2B5EF4-FFF2-40B4-BE49-F238E27FC236}">
                  <a16:creationId xmlns:a16="http://schemas.microsoft.com/office/drawing/2014/main" id="{930FB8C2-BA45-9944-BFE9-12D0C62CF9B1}"/>
                </a:ext>
              </a:extLst>
            </p:cNvPr>
            <p:cNvSpPr/>
            <p:nvPr/>
          </p:nvSpPr>
          <p:spPr>
            <a:xfrm>
              <a:off x="6525717" y="6059448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99855D1-C759-E747-B602-7EE5BE025A1D}"/>
              </a:ext>
            </a:extLst>
          </p:cNvPr>
          <p:cNvGrpSpPr/>
          <p:nvPr/>
        </p:nvGrpSpPr>
        <p:grpSpPr>
          <a:xfrm>
            <a:off x="7664049" y="5532810"/>
            <a:ext cx="974360" cy="348768"/>
            <a:chOff x="7958528" y="3266198"/>
            <a:chExt cx="974360" cy="348768"/>
          </a:xfrm>
        </p:grpSpPr>
        <p:sp>
          <p:nvSpPr>
            <p:cNvPr id="55" name="Round Single Corner Rectangle 54">
              <a:extLst>
                <a:ext uri="{FF2B5EF4-FFF2-40B4-BE49-F238E27FC236}">
                  <a16:creationId xmlns:a16="http://schemas.microsoft.com/office/drawing/2014/main" id="{CE01F6CC-CC32-C848-A7BD-D99055116B0D}"/>
                </a:ext>
              </a:extLst>
            </p:cNvPr>
            <p:cNvSpPr/>
            <p:nvPr/>
          </p:nvSpPr>
          <p:spPr>
            <a:xfrm>
              <a:off x="8738016" y="3272966"/>
              <a:ext cx="194872" cy="342000"/>
            </a:xfrm>
            <a:prstGeom prst="round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ound Single Corner Rectangle 55">
              <a:extLst>
                <a:ext uri="{FF2B5EF4-FFF2-40B4-BE49-F238E27FC236}">
                  <a16:creationId xmlns:a16="http://schemas.microsoft.com/office/drawing/2014/main" id="{AE12FED5-BA56-0B4B-B4E0-0632CFD3AEAD}"/>
                </a:ext>
              </a:extLst>
            </p:cNvPr>
            <p:cNvSpPr/>
            <p:nvPr/>
          </p:nvSpPr>
          <p:spPr>
            <a:xfrm>
              <a:off x="8543144" y="3272966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ound Single Corner Rectangle 56">
              <a:extLst>
                <a:ext uri="{FF2B5EF4-FFF2-40B4-BE49-F238E27FC236}">
                  <a16:creationId xmlns:a16="http://schemas.microsoft.com/office/drawing/2014/main" id="{BE3EE18A-98BB-474B-A30B-D71A4AB12D7A}"/>
                </a:ext>
              </a:extLst>
            </p:cNvPr>
            <p:cNvSpPr/>
            <p:nvPr/>
          </p:nvSpPr>
          <p:spPr>
            <a:xfrm>
              <a:off x="8348272" y="3266198"/>
              <a:ext cx="194872" cy="346423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 Single Corner Rectangle 57">
              <a:extLst>
                <a:ext uri="{FF2B5EF4-FFF2-40B4-BE49-F238E27FC236}">
                  <a16:creationId xmlns:a16="http://schemas.microsoft.com/office/drawing/2014/main" id="{96983942-3BD8-CA4A-BF11-DD88F0E3B79C}"/>
                </a:ext>
              </a:extLst>
            </p:cNvPr>
            <p:cNvSpPr/>
            <p:nvPr/>
          </p:nvSpPr>
          <p:spPr>
            <a:xfrm>
              <a:off x="8153400" y="3270622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ound Single Corner Rectangle 58">
              <a:extLst>
                <a:ext uri="{FF2B5EF4-FFF2-40B4-BE49-F238E27FC236}">
                  <a16:creationId xmlns:a16="http://schemas.microsoft.com/office/drawing/2014/main" id="{5D5FAF81-45F4-9D42-80E7-94167A5D2931}"/>
                </a:ext>
              </a:extLst>
            </p:cNvPr>
            <p:cNvSpPr/>
            <p:nvPr/>
          </p:nvSpPr>
          <p:spPr>
            <a:xfrm>
              <a:off x="7958528" y="3272966"/>
              <a:ext cx="194872" cy="342000"/>
            </a:xfrm>
            <a:prstGeom prst="round1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529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  <p:bldP spid="20" grpId="0"/>
      <p:bldP spid="22" grpId="0" animBg="1"/>
      <p:bldP spid="38" grpId="0" animBg="1"/>
      <p:bldP spid="39" grpId="0" animBg="1"/>
      <p:bldP spid="4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ELB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2D3180-9D50-8447-98F1-D8FADF2AB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98580" cy="4351338"/>
          </a:xfrm>
        </p:spPr>
        <p:txBody>
          <a:bodyPr/>
          <a:lstStyle/>
          <a:p>
            <a:r>
              <a:rPr lang="en-US" dirty="0"/>
              <a:t>An instance can be “drained” of connections and taken offline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B373B8F-36ED-BD4B-88E6-9304F68BBA50}"/>
              </a:ext>
            </a:extLst>
          </p:cNvPr>
          <p:cNvSpPr/>
          <p:nvPr/>
        </p:nvSpPr>
        <p:spPr>
          <a:xfrm>
            <a:off x="8659893" y="1565589"/>
            <a:ext cx="1140031" cy="7600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ELB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34569BD-3CBE-764F-ACA2-662DB9B51466}"/>
              </a:ext>
            </a:extLst>
          </p:cNvPr>
          <p:cNvSpPr/>
          <p:nvPr/>
        </p:nvSpPr>
        <p:spPr>
          <a:xfrm>
            <a:off x="10566871" y="725176"/>
            <a:ext cx="1140031" cy="7600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EC2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5E1C5BA-9F44-9B4C-8FC6-E078DB46373E}"/>
              </a:ext>
            </a:extLst>
          </p:cNvPr>
          <p:cNvSpPr/>
          <p:nvPr/>
        </p:nvSpPr>
        <p:spPr>
          <a:xfrm>
            <a:off x="10589631" y="1796318"/>
            <a:ext cx="1140031" cy="76002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A4A0F0-11F4-EB4D-8DE9-2F25FC8DF615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9799924" y="1105187"/>
            <a:ext cx="766947" cy="84041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0897FD7-5C8C-8E44-94F0-20157EA5484B}"/>
              </a:ext>
            </a:extLst>
          </p:cNvPr>
          <p:cNvSpPr/>
          <p:nvPr/>
        </p:nvSpPr>
        <p:spPr>
          <a:xfrm>
            <a:off x="10535208" y="367206"/>
            <a:ext cx="1266198" cy="2515785"/>
          </a:xfrm>
          <a:prstGeom prst="roundRect">
            <a:avLst/>
          </a:prstGeom>
          <a:solidFill>
            <a:schemeClr val="accent1"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B55512-1310-9147-952A-85932FF30C5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9799924" y="1945600"/>
            <a:ext cx="789707" cy="27757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DF7159-E288-9A4A-BD8A-691D8278DE1E}"/>
              </a:ext>
            </a:extLst>
          </p:cNvPr>
          <p:cNvCxnSpPr>
            <a:cxnSpLocks/>
          </p:cNvCxnSpPr>
          <p:nvPr/>
        </p:nvCxnSpPr>
        <p:spPr>
          <a:xfrm>
            <a:off x="7436738" y="1945599"/>
            <a:ext cx="1223155" cy="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69E6B11-2EDA-3D47-8E6F-976FFA7A4F94}"/>
              </a:ext>
            </a:extLst>
          </p:cNvPr>
          <p:cNvSpPr/>
          <p:nvPr/>
        </p:nvSpPr>
        <p:spPr>
          <a:xfrm>
            <a:off x="1746137" y="4994498"/>
            <a:ext cx="1140031" cy="7600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ELB 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656A272-A4B1-1E4C-A95A-1A77BB508866}"/>
              </a:ext>
            </a:extLst>
          </p:cNvPr>
          <p:cNvSpPr/>
          <p:nvPr/>
        </p:nvSpPr>
        <p:spPr>
          <a:xfrm>
            <a:off x="3653115" y="4154085"/>
            <a:ext cx="1140031" cy="7600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EC2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3CD635B-5415-584F-AC65-5629C165D6EF}"/>
              </a:ext>
            </a:extLst>
          </p:cNvPr>
          <p:cNvSpPr/>
          <p:nvPr/>
        </p:nvSpPr>
        <p:spPr>
          <a:xfrm>
            <a:off x="3675875" y="5225227"/>
            <a:ext cx="1140031" cy="76002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EC2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2FC9D41-6947-0E41-A2C5-F6227997CF21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2886168" y="4534096"/>
            <a:ext cx="766947" cy="84041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406F52BD-C758-3942-AAAC-033F70B6FAF7}"/>
              </a:ext>
            </a:extLst>
          </p:cNvPr>
          <p:cNvSpPr/>
          <p:nvPr/>
        </p:nvSpPr>
        <p:spPr>
          <a:xfrm>
            <a:off x="3621452" y="3796115"/>
            <a:ext cx="1266198" cy="2515785"/>
          </a:xfrm>
          <a:prstGeom prst="roundRect">
            <a:avLst/>
          </a:prstGeom>
          <a:solidFill>
            <a:schemeClr val="accent1"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18F911F-2A17-3741-938C-798F12865B01}"/>
              </a:ext>
            </a:extLst>
          </p:cNvPr>
          <p:cNvCxnSpPr>
            <a:cxnSpLocks/>
          </p:cNvCxnSpPr>
          <p:nvPr/>
        </p:nvCxnSpPr>
        <p:spPr>
          <a:xfrm>
            <a:off x="522982" y="5374508"/>
            <a:ext cx="1223155" cy="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024F1728-26A4-2B49-AE7C-6A20EBD5A042}"/>
              </a:ext>
            </a:extLst>
          </p:cNvPr>
          <p:cNvSpPr/>
          <p:nvPr/>
        </p:nvSpPr>
        <p:spPr>
          <a:xfrm>
            <a:off x="8659893" y="4819355"/>
            <a:ext cx="1140031" cy="7600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ELB 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84AA2E5A-60CB-964C-98A1-5263DB3D25AD}"/>
              </a:ext>
            </a:extLst>
          </p:cNvPr>
          <p:cNvSpPr/>
          <p:nvPr/>
        </p:nvSpPr>
        <p:spPr>
          <a:xfrm>
            <a:off x="10566871" y="3978942"/>
            <a:ext cx="1140031" cy="7600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EC2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A0F1C19-28A5-4541-A0D7-A2816141FCEC}"/>
              </a:ext>
            </a:extLst>
          </p:cNvPr>
          <p:cNvSpPr/>
          <p:nvPr/>
        </p:nvSpPr>
        <p:spPr>
          <a:xfrm>
            <a:off x="10589631" y="5050084"/>
            <a:ext cx="1140031" cy="760021"/>
          </a:xfrm>
          <a:prstGeom prst="roundRect">
            <a:avLst/>
          </a:prstGeom>
          <a:solidFill>
            <a:srgbClr val="33CC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EC2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E9C3EC6-7CC1-954E-96A9-58FD28CAF390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 flipV="1">
            <a:off x="9799924" y="4358953"/>
            <a:ext cx="766947" cy="84041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9987519-6AA2-1343-87D5-50E53D9B08E7}"/>
              </a:ext>
            </a:extLst>
          </p:cNvPr>
          <p:cNvSpPr/>
          <p:nvPr/>
        </p:nvSpPr>
        <p:spPr>
          <a:xfrm>
            <a:off x="10535208" y="3620972"/>
            <a:ext cx="1266198" cy="2515785"/>
          </a:xfrm>
          <a:prstGeom prst="roundRect">
            <a:avLst/>
          </a:prstGeom>
          <a:solidFill>
            <a:schemeClr val="accent1"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88811C2-DD26-234B-B394-A966D5389713}"/>
              </a:ext>
            </a:extLst>
          </p:cNvPr>
          <p:cNvCxnSpPr>
            <a:cxnSpLocks/>
          </p:cNvCxnSpPr>
          <p:nvPr/>
        </p:nvCxnSpPr>
        <p:spPr>
          <a:xfrm>
            <a:off x="7436738" y="5199365"/>
            <a:ext cx="1223155" cy="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27D7E73-0A90-C544-BA0C-D84EB7595593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9799924" y="5199366"/>
            <a:ext cx="789707" cy="17514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Heptagon 35">
            <a:extLst>
              <a:ext uri="{FF2B5EF4-FFF2-40B4-BE49-F238E27FC236}">
                <a16:creationId xmlns:a16="http://schemas.microsoft.com/office/drawing/2014/main" id="{13541437-7B8E-3444-B473-51BFE306610B}"/>
              </a:ext>
            </a:extLst>
          </p:cNvPr>
          <p:cNvSpPr/>
          <p:nvPr/>
        </p:nvSpPr>
        <p:spPr>
          <a:xfrm>
            <a:off x="7436738" y="365125"/>
            <a:ext cx="569838" cy="571577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7" name="Heptagon 36">
            <a:extLst>
              <a:ext uri="{FF2B5EF4-FFF2-40B4-BE49-F238E27FC236}">
                <a16:creationId xmlns:a16="http://schemas.microsoft.com/office/drawing/2014/main" id="{045B2168-D022-AE49-AEB1-E7267FBA0C58}"/>
              </a:ext>
            </a:extLst>
          </p:cNvPr>
          <p:cNvSpPr/>
          <p:nvPr/>
        </p:nvSpPr>
        <p:spPr>
          <a:xfrm>
            <a:off x="522982" y="3479282"/>
            <a:ext cx="569838" cy="571577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8" name="Heptagon 37">
            <a:extLst>
              <a:ext uri="{FF2B5EF4-FFF2-40B4-BE49-F238E27FC236}">
                <a16:creationId xmlns:a16="http://schemas.microsoft.com/office/drawing/2014/main" id="{4BD77FD1-38FC-634C-BCC4-9D5323C4B7CE}"/>
              </a:ext>
            </a:extLst>
          </p:cNvPr>
          <p:cNvSpPr/>
          <p:nvPr/>
        </p:nvSpPr>
        <p:spPr>
          <a:xfrm>
            <a:off x="7436738" y="3476699"/>
            <a:ext cx="569838" cy="571577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40050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6" grpId="0" animBg="1"/>
      <p:bldP spid="17" grpId="0" animBg="1"/>
      <p:bldP spid="18" grpId="0" animBg="1"/>
      <p:bldP spid="20" grpId="0" animBg="1"/>
      <p:bldP spid="26" grpId="0" animBg="1"/>
      <p:bldP spid="27" grpId="0" animBg="1"/>
      <p:bldP spid="28" grpId="0" animBg="1"/>
      <p:bldP spid="30" grpId="0" animBg="1"/>
      <p:bldP spid="36" grpId="0" animBg="1"/>
      <p:bldP spid="37" grpId="0" animBg="1"/>
      <p:bldP spid="3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D6F4C7-D1F1-3F4B-924F-A948D825B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Setting up an Application Load Balancer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3EFFD5-5CC2-0142-B3B4-78A0BA3CB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214" y="425885"/>
            <a:ext cx="6528036" cy="591228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59D78D-3199-6A4B-AB9D-048CE9407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36367" y="6223702"/>
            <a:ext cx="5289562" cy="314067"/>
          </a:xfrm>
        </p:spPr>
        <p:txBody>
          <a:bodyPr>
            <a:normAutofit/>
          </a:bodyPr>
          <a:lstStyle/>
          <a:p>
            <a:pPr algn="r"/>
            <a:endParaRPr lang="en-GB" sz="1000">
              <a:solidFill>
                <a:srgbClr val="898989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EDB7B0-6C7F-014A-A64C-BF36ABF7E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 sz="1000">
                <a:solidFill>
                  <a:srgbClr val="898989"/>
                </a:solidFill>
              </a:rPr>
              <a:pPr/>
              <a:t>32</a:t>
            </a:fld>
            <a:endParaRPr lang="en-GB" sz="10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078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C22B3B-EAD5-0447-A3F2-66FC88414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Configure Security Group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891582-EF88-194C-B8F7-0831F87D3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41" y="307731"/>
            <a:ext cx="11421818" cy="39976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8A964D-293B-EA4D-B8D0-9E81DA7F2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2430"/>
            <a:ext cx="41148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kern="1200">
              <a:solidFill>
                <a:srgbClr val="89898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6294F-148A-0541-A8B3-2BD9D509E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898989"/>
                </a:solidFill>
                <a:latin typeface="+mn-lt"/>
              </a:rPr>
              <a:pPr/>
              <a:t>33</a:t>
            </a:fld>
            <a:endParaRPr lang="en-US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38547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8BE10-D26C-004F-8B02-FA02CC27F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Routing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046507-DEC3-C644-AAB7-73CDF403E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926240"/>
            <a:ext cx="6553545" cy="501346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9E8A77-7B2E-7640-B22D-FCF2B8E1C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3822" y="6356350"/>
            <a:ext cx="46158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endParaRPr lang="en-US" sz="1200" kern="1200">
              <a:solidFill>
                <a:srgbClr val="59595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477AC-0E16-5C4B-A034-238B44A42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595959"/>
                </a:solidFill>
                <a:latin typeface="+mn-lt"/>
              </a:rPr>
              <a:pPr/>
              <a:t>34</a:t>
            </a:fld>
            <a:endParaRPr lang="en-US">
              <a:solidFill>
                <a:srgbClr val="59595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81631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F3E662-34A3-504C-8D19-B19B49634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Add instances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5E9328F-CC75-DF43-8F4F-4C11ADADE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345" y="307731"/>
            <a:ext cx="6150211" cy="39976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33B366-F99F-A849-AB37-FDE6DB406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2430"/>
            <a:ext cx="41148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kern="1200">
              <a:solidFill>
                <a:srgbClr val="89898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689BC8-3EAF-D446-AD43-B74CD3A6F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>
                <a:solidFill>
                  <a:srgbClr val="898989"/>
                </a:solidFill>
                <a:latin typeface="+mn-lt"/>
              </a:rPr>
              <a:pPr/>
              <a:t>35</a:t>
            </a:fld>
            <a:endParaRPr lang="en-US">
              <a:solidFill>
                <a:srgbClr val="89898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34888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B67B1-4638-E641-950B-C4F883909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9B01B-868B-5A40-B940-7BEE8C520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Request coming in to LB is assigned to a connected instance based on an algorithm:</a:t>
            </a:r>
          </a:p>
          <a:p>
            <a:pPr lvl="1"/>
            <a:r>
              <a:rPr lang="en-US" dirty="0"/>
              <a:t>Chooses based on the rules set</a:t>
            </a:r>
          </a:p>
          <a:p>
            <a:pPr lvl="1"/>
            <a:r>
              <a:rPr lang="en-US" dirty="0"/>
              <a:t>Only routes if instance is healthy</a:t>
            </a:r>
          </a:p>
          <a:p>
            <a:pPr lvl="1"/>
            <a:r>
              <a:rPr lang="en-US" dirty="0"/>
              <a:t>Sticky sessions: requests will always go to the instance that handled the fist request from a client (cookie based)</a:t>
            </a:r>
          </a:p>
          <a:p>
            <a:pPr lvl="1"/>
            <a:r>
              <a:rPr lang="en-US" dirty="0"/>
              <a:t>Round robin for TCP load balancer</a:t>
            </a:r>
          </a:p>
          <a:p>
            <a:pPr lvl="1"/>
            <a:r>
              <a:rPr lang="en-US" dirty="0"/>
              <a:t>Least number of requests for Application Load Balancer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A8F41A-65E4-BC49-9922-94FFE13DE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BFFA80-61CF-7540-8E72-963754CBE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6047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E39B-A4FF-7D47-B96A-BCB3C299C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balancers for maintenance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3452A-DE54-8046-8225-E30EF39C0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 load balancer, can seamlessly take instances offline and update them, then bring them back on line</a:t>
            </a:r>
          </a:p>
          <a:p>
            <a:r>
              <a:rPr lang="en-US" dirty="0"/>
              <a:t>Can use to scale by adding more instances</a:t>
            </a:r>
          </a:p>
          <a:p>
            <a:r>
              <a:rPr lang="en-US" dirty="0"/>
              <a:t>Can load balance over regions</a:t>
            </a:r>
          </a:p>
          <a:p>
            <a:r>
              <a:rPr lang="en-US" dirty="0"/>
              <a:t>Protects the machines from public exposure</a:t>
            </a:r>
          </a:p>
          <a:p>
            <a:r>
              <a:rPr lang="en-US"/>
              <a:t>Offload SSL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27DD31-CBE0-EC49-B4F6-D500E30B6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13B03-62DE-0645-9128-871764909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3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115" y="326756"/>
            <a:ext cx="10923813" cy="822116"/>
          </a:xfrm>
        </p:spPr>
        <p:txBody>
          <a:bodyPr>
            <a:normAutofit/>
          </a:bodyPr>
          <a:lstStyle/>
          <a:p>
            <a:r>
              <a:rPr lang="en-US" sz="2800" dirty="0"/>
              <a:t>TCP/IP Addressing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F590D-1EE3-4679-BAB2-47D8C4772F51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1115" y="1148872"/>
            <a:ext cx="10605407" cy="5015130"/>
          </a:xfrm>
        </p:spPr>
        <p:txBody>
          <a:bodyPr>
            <a:normAutofit/>
          </a:bodyPr>
          <a:lstStyle/>
          <a:p>
            <a:r>
              <a:rPr lang="en-AU" dirty="0"/>
              <a:t>IPv4 (where IP is used it implies IPv4) address is made up of 4 bytes and represented as: </a:t>
            </a:r>
          </a:p>
          <a:p>
            <a:pPr lvl="1"/>
            <a:r>
              <a:rPr lang="en-AU" dirty="0" err="1"/>
              <a:t>nnn.nnn.nnn.nnn</a:t>
            </a:r>
            <a:endParaRPr lang="en-AU" dirty="0"/>
          </a:p>
          <a:p>
            <a:pPr lvl="1"/>
            <a:r>
              <a:rPr lang="en-AU" dirty="0"/>
              <a:t>130.95.172.57 (</a:t>
            </a:r>
            <a:r>
              <a:rPr lang="en-AU" dirty="0">
                <a:hlinkClick r:id="rId3"/>
              </a:rPr>
              <a:t>www.csse.uwa.edu.au</a:t>
            </a:r>
            <a:r>
              <a:rPr lang="en-AU" dirty="0"/>
              <a:t>)</a:t>
            </a:r>
          </a:p>
          <a:p>
            <a:r>
              <a:rPr lang="en-AU" dirty="0"/>
              <a:t>Translation between name and IP address done by Domain Name System (DNS)</a:t>
            </a:r>
            <a:endParaRPr lang="en-US" dirty="0"/>
          </a:p>
          <a:p>
            <a:r>
              <a:rPr lang="en-US" dirty="0"/>
              <a:t>Specific ranges of IP addresses reserved as </a:t>
            </a:r>
            <a:r>
              <a:rPr lang="en-US" b="1" i="1" dirty="0"/>
              <a:t>Private Addresses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9807992"/>
              </p:ext>
            </p:extLst>
          </p:nvPr>
        </p:nvGraphicFramePr>
        <p:xfrm>
          <a:off x="2468330" y="4285498"/>
          <a:ext cx="6945548" cy="22534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9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55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622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4681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RFC1918 name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IP address range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Number of addresses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solidFill>
                            <a:schemeClr val="bg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Largest</a:t>
                      </a:r>
                      <a:r>
                        <a:rPr lang="en-GB" sz="1000" b="0" i="0" u="none" dirty="0">
                          <a:solidFill>
                            <a:schemeClr val="bg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CIDR b</a:t>
                      </a:r>
                      <a:r>
                        <a:rPr lang="en-GB" sz="1000" b="0" dirty="0">
                          <a:solidFill>
                            <a:schemeClr val="bg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lock (subnet mask)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894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24-bit block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10.0.0.0 – 10.255.255.255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16,777,216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10.0.0.0/8 (255.0.0.0)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472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20-bit block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172.16.0.0 – 172.31.255.255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1,048,576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172.16.0.0/12 (255.240.0.0)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532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16-bit block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192.168.0.0 – 192.168.255.255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65,536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192.168.0.0/16 (255.255.0.0)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835"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Carrier-Grade NAT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mr-IN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100.64.0.0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</a:t>
                      </a:r>
                      <a:r>
                        <a:rPr lang="mr-IN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–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100.127.255.255</a:t>
                      </a:r>
                      <a:endParaRPr lang="en-GB" sz="1000" b="0" dirty="0">
                        <a:effectLst/>
                        <a:latin typeface="Century Gothic" charset="0"/>
                        <a:ea typeface="Century Gothic" charset="0"/>
                        <a:cs typeface="Century Gothic" charset="0"/>
                      </a:endParaRP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GB" sz="1000" b="0" dirty="0"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4,194,304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mr-IN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100.64.0.0/10</a:t>
                      </a:r>
                      <a:r>
                        <a:rPr lang="en-US" sz="1000" b="0" i="0" kern="1200" dirty="0">
                          <a:solidFill>
                            <a:schemeClr val="dk1"/>
                          </a:solidFill>
                          <a:effectLst/>
                          <a:latin typeface="Century Gothic" charset="0"/>
                          <a:ea typeface="Century Gothic" charset="0"/>
                          <a:cs typeface="Century Gothic" charset="0"/>
                        </a:rPr>
                        <a:t> (255.192.0.0)</a:t>
                      </a:r>
                      <a:endParaRPr lang="en-GB" sz="1000" b="0" dirty="0">
                        <a:effectLst/>
                        <a:latin typeface="Century Gothic" charset="0"/>
                        <a:ea typeface="Century Gothic" charset="0"/>
                        <a:cs typeface="Century Gothic" charset="0"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18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31870-E52E-EB49-9B2E-542CF6458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 and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9712D-45BE-6B4B-B49D-164298B3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9072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route a TCP/IP packet on the Internet, need to know its destination</a:t>
            </a:r>
          </a:p>
          <a:p>
            <a:r>
              <a:rPr lang="en-US" dirty="0"/>
              <a:t>Determined by its network address and host address on that network</a:t>
            </a:r>
          </a:p>
          <a:p>
            <a:r>
              <a:rPr lang="en-US" dirty="0"/>
              <a:t>Configuration of network interface is done with an IP address and Subnet mask</a:t>
            </a:r>
          </a:p>
          <a:p>
            <a:pPr lvl="1"/>
            <a:r>
              <a:rPr lang="en-AU" dirty="0"/>
              <a:t>130.95.172.57 with Mask 255.255.255.0 </a:t>
            </a:r>
          </a:p>
          <a:p>
            <a:pPr lvl="1"/>
            <a:r>
              <a:rPr lang="en-AU" dirty="0"/>
              <a:t>Network address is 130.95.172.57 AND 255.255.255.0 </a:t>
            </a:r>
            <a:r>
              <a:rPr lang="en-AU" dirty="0">
                <a:sym typeface="Wingdings" pitchFamily="2" charset="2"/>
              </a:rPr>
              <a:t> 130.95.172.0</a:t>
            </a:r>
          </a:p>
          <a:p>
            <a:pPr lvl="1"/>
            <a:r>
              <a:rPr lang="en-AU" dirty="0">
                <a:sym typeface="Wingdings" pitchFamily="2" charset="2"/>
              </a:rPr>
              <a:t>Host address is </a:t>
            </a:r>
            <a:r>
              <a:rPr lang="en-AU" dirty="0"/>
              <a:t>130.95.172.57 AND complement of 255.255.255.0</a:t>
            </a:r>
          </a:p>
          <a:p>
            <a:pPr lvl="2"/>
            <a:r>
              <a:rPr lang="en-AU" dirty="0"/>
              <a:t>130.95.172.57 AND 0.0.0.255 </a:t>
            </a:r>
            <a:r>
              <a:rPr lang="en-AU" dirty="0">
                <a:sym typeface="Wingdings" pitchFamily="2" charset="2"/>
              </a:rPr>
              <a:t> 0.0.0.57</a:t>
            </a:r>
          </a:p>
          <a:p>
            <a:r>
              <a:rPr lang="en-AU" dirty="0">
                <a:sym typeface="Wingdings" pitchFamily="2" charset="2"/>
              </a:rPr>
              <a:t>Network addressing is done using Classless Inter-Domain Routing (CIDR)</a:t>
            </a:r>
          </a:p>
          <a:p>
            <a:r>
              <a:rPr lang="en-AU" dirty="0">
                <a:sym typeface="Wingdings" pitchFamily="2" charset="2"/>
              </a:rPr>
              <a:t>Special addresses: First address is </a:t>
            </a:r>
            <a:r>
              <a:rPr lang="en-AU" b="1" dirty="0">
                <a:sym typeface="Wingdings" pitchFamily="2" charset="2"/>
              </a:rPr>
              <a:t>network address (e.g. 130.95.172.0)</a:t>
            </a:r>
            <a:r>
              <a:rPr lang="en-AU" dirty="0">
                <a:sym typeface="Wingdings" pitchFamily="2" charset="2"/>
              </a:rPr>
              <a:t>, Last address is </a:t>
            </a:r>
            <a:r>
              <a:rPr lang="en-AU" b="1" dirty="0">
                <a:sym typeface="Wingdings" pitchFamily="2" charset="2"/>
              </a:rPr>
              <a:t>broadcast (all hosts) address (130.95.172.255)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580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5222" y="165336"/>
            <a:ext cx="7301345" cy="1280890"/>
          </a:xfrm>
        </p:spPr>
        <p:txBody>
          <a:bodyPr>
            <a:normAutofit/>
          </a:bodyPr>
          <a:lstStyle/>
          <a:p>
            <a:r>
              <a:rPr lang="en-US" sz="2800" dirty="0"/>
              <a:t>CIDR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5222" y="1446226"/>
            <a:ext cx="10398578" cy="4867025"/>
          </a:xfrm>
        </p:spPr>
        <p:txBody>
          <a:bodyPr>
            <a:normAutofit/>
          </a:bodyPr>
          <a:lstStyle/>
          <a:p>
            <a:r>
              <a:rPr lang="en-US" dirty="0"/>
              <a:t>CIDR allows us to subnet IP addresses for:</a:t>
            </a:r>
          </a:p>
          <a:p>
            <a:pPr lvl="1"/>
            <a:r>
              <a:rPr lang="en-US" dirty="0"/>
              <a:t>performance</a:t>
            </a:r>
          </a:p>
          <a:p>
            <a:pPr lvl="1"/>
            <a:r>
              <a:rPr lang="en-US" dirty="0"/>
              <a:t>administration e.g. An </a:t>
            </a:r>
            <a:r>
              <a:rPr lang="en-US" dirty="0" err="1"/>
              <a:t>organisation</a:t>
            </a:r>
            <a:r>
              <a:rPr lang="en-US" dirty="0"/>
              <a:t> is given a subnet:</a:t>
            </a:r>
          </a:p>
          <a:p>
            <a:pPr lvl="2"/>
            <a:r>
              <a:rPr lang="pt-BR" dirty="0"/>
              <a:t>130.95.141.192 </a:t>
            </a:r>
            <a:r>
              <a:rPr lang="pt-BR" dirty="0" err="1"/>
              <a:t>Netmask</a:t>
            </a:r>
            <a:r>
              <a:rPr lang="pt-BR" dirty="0"/>
              <a:t>: 255.255.255.192 </a:t>
            </a:r>
          </a:p>
          <a:p>
            <a:pPr lvl="2"/>
            <a:r>
              <a:rPr lang="pt-BR" dirty="0"/>
              <a:t>192 </a:t>
            </a:r>
            <a:r>
              <a:rPr lang="pt-BR" dirty="0" err="1"/>
              <a:t>is</a:t>
            </a:r>
            <a:r>
              <a:rPr lang="pt-BR" dirty="0"/>
              <a:t> 1100 0000</a:t>
            </a:r>
          </a:p>
          <a:p>
            <a:pPr lvl="2"/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works</a:t>
            </a:r>
            <a:r>
              <a:rPr lang="pt-BR" dirty="0"/>
              <a:t> out as 130.95.141.192/26 = 64 hosts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292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5222" y="165336"/>
            <a:ext cx="7301345" cy="1280890"/>
          </a:xfrm>
        </p:spPr>
        <p:txBody>
          <a:bodyPr>
            <a:normAutofit/>
          </a:bodyPr>
          <a:lstStyle/>
          <a:p>
            <a:r>
              <a:rPr lang="en-US" sz="2800" dirty="0"/>
              <a:t>CIDR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5222" y="1446226"/>
            <a:ext cx="10398578" cy="4867025"/>
          </a:xfrm>
        </p:spPr>
        <p:txBody>
          <a:bodyPr>
            <a:normAutofit lnSpcReduction="10000"/>
          </a:bodyPr>
          <a:lstStyle/>
          <a:p>
            <a:pPr lvl="1"/>
            <a:r>
              <a:rPr lang="hr-HR" dirty="0"/>
              <a:t>A: 172.16.17.30/20 </a:t>
            </a:r>
          </a:p>
          <a:p>
            <a:pPr lvl="1"/>
            <a:r>
              <a:rPr lang="hr-HR" dirty="0"/>
              <a:t>B: 172.16.28.15/20</a:t>
            </a:r>
            <a:endParaRPr lang="en-US" dirty="0"/>
          </a:p>
          <a:p>
            <a:pPr lvl="1"/>
            <a:r>
              <a:rPr lang="en-US" dirty="0"/>
              <a:t>Are they on the same subnet? Need to work out the fist and last address of that subnet and then see if B is in it.</a:t>
            </a:r>
          </a:p>
          <a:p>
            <a:pPr lvl="2"/>
            <a:r>
              <a:rPr lang="en-US" dirty="0"/>
              <a:t>First address is done using a bitwise AND on the address and subnet mask</a:t>
            </a:r>
          </a:p>
          <a:p>
            <a:pPr marL="914400" lvl="2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172.16.17.30 - 	10101100.00010000.00010001.00011110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255.255.240.0 - 	11111111.11111111.11110000.00000000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		-----------------|AND|-------------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subnet = 	10101100.00010000.00010000.00000000 = </a:t>
            </a:r>
            <a:r>
              <a:rPr lang="en-US" sz="1100" b="1" dirty="0">
                <a:latin typeface="Courier" charset="0"/>
                <a:ea typeface="Courier" charset="0"/>
                <a:cs typeface="Courier" charset="0"/>
              </a:rPr>
              <a:t>172.16.16.0</a:t>
            </a:r>
          </a:p>
          <a:p>
            <a:pPr marL="457200" lvl="1" indent="0">
              <a:buNone/>
            </a:pPr>
            <a:endParaRPr lang="en-US" sz="1100" dirty="0">
              <a:latin typeface="Courier" charset="0"/>
              <a:ea typeface="Courier" charset="0"/>
              <a:cs typeface="Courier" charset="0"/>
            </a:endParaRPr>
          </a:p>
          <a:p>
            <a:pPr lvl="2"/>
            <a:r>
              <a:rPr lang="en-US" dirty="0"/>
              <a:t>Last address is done using a bitwise OR on the address and the complement of the  mask</a:t>
            </a:r>
          </a:p>
          <a:p>
            <a:pPr marL="914400" lvl="2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172.16.17.30 - 	10101100.00010000.00010001.00011110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255.255.240.0 - 	00000000.00000000.00001111.11111111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		-----------------|OR|-------------- </a:t>
            </a:r>
          </a:p>
          <a:p>
            <a:pPr marL="457200" lvl="1" indent="0">
              <a:buNone/>
            </a:pPr>
            <a:r>
              <a:rPr lang="en-US" sz="1100" dirty="0">
                <a:latin typeface="Courier" charset="0"/>
                <a:ea typeface="Courier" charset="0"/>
                <a:cs typeface="Courier" charset="0"/>
              </a:rPr>
              <a:t>subnet = 	10101100.00010000.00011111.11111111 = </a:t>
            </a:r>
            <a:r>
              <a:rPr lang="en-US" sz="1100" b="1" dirty="0">
                <a:latin typeface="Courier" charset="0"/>
                <a:ea typeface="Courier" charset="0"/>
                <a:cs typeface="Courier" charset="0"/>
              </a:rPr>
              <a:t>172.16.32.255</a:t>
            </a:r>
          </a:p>
          <a:p>
            <a:pPr marL="457200" lvl="1" indent="0">
              <a:buNone/>
            </a:pPr>
            <a:endParaRPr lang="en-US" sz="1100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661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052" y="395510"/>
            <a:ext cx="7301345" cy="485107"/>
          </a:xfrm>
        </p:spPr>
        <p:txBody>
          <a:bodyPr>
            <a:normAutofit/>
          </a:bodyPr>
          <a:lstStyle/>
          <a:p>
            <a:r>
              <a:rPr lang="en-US" sz="2800" dirty="0"/>
              <a:t>Classless Inter-Domain Routing (CIDR)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F590D-1EE3-4679-BAB2-47D8C4772F51}" type="slidenum">
              <a:rPr lang="en-GB" smtClean="0"/>
              <a:pPr/>
              <a:t>8</a:t>
            </a:fld>
            <a:endParaRPr lang="en-GB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618632"/>
              </p:ext>
            </p:extLst>
          </p:nvPr>
        </p:nvGraphicFramePr>
        <p:xfrm>
          <a:off x="2481942" y="955221"/>
          <a:ext cx="7633608" cy="56109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135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7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68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64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439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  <a:latin typeface="+mn-lt"/>
                          <a:ea typeface="+mn-ea"/>
                          <a:cs typeface="+mn-cs"/>
                        </a:rPr>
                        <a:t>Addresses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bits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prefix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class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  <a:latin typeface="+mn-lt"/>
                          <a:ea typeface="+mn-ea"/>
                          <a:cs typeface="+mn-cs"/>
                        </a:rPr>
                        <a:t>Sub</a:t>
                      </a:r>
                      <a:r>
                        <a:rPr lang="en-GB" sz="1050" baseline="0" dirty="0">
                          <a:effectLst/>
                          <a:latin typeface="+mn-lt"/>
                          <a:ea typeface="+mn-ea"/>
                          <a:cs typeface="+mn-cs"/>
                        </a:rPr>
                        <a:t>net Mask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/32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255.255.255.255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</a:rPr>
                        <a:t>/31 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255.255.255.254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/30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255.255.255.252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255.255.255.248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-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255.255.255.240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512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2C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255.255.254.0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4C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255.255.252.0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</a:rPr>
                        <a:t>.. 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64K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/16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255.255.0.0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128K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17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/15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255.254.0.0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256K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255.252.0.0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512K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8B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255.248.0.0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255.240.0.0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/11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32B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255.224.0.0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4M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/10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64B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255.192.0.0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..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128M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27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/5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8A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248.0.0.0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256M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28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/4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16A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240.0.0.0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512M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29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/3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32A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224.0.0.0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5042"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1024M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30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/2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>
                          <a:effectLst/>
                        </a:rPr>
                        <a:t>64A </a:t>
                      </a:r>
                      <a:endParaRPr lang="en-GB" sz="120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200"/>
                        </a:lnSpc>
                        <a:spcAft>
                          <a:spcPts val="1200"/>
                        </a:spcAft>
                      </a:pPr>
                      <a:r>
                        <a:rPr lang="en-GB" sz="1050" dirty="0">
                          <a:effectLst/>
                        </a:rPr>
                        <a:t>192.0.0.0 </a:t>
                      </a:r>
                      <a:endParaRPr lang="en-GB" sz="1200" dirty="0">
                        <a:effectLst/>
                        <a:latin typeface="Calibri" charset="0"/>
                        <a:ea typeface="Calibri" charset="0"/>
                        <a:cs typeface="Angsana New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4015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E31CB-7334-694D-A2AA-1248BA843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Routing in IPv4</a:t>
            </a:r>
          </a:p>
        </p:txBody>
      </p:sp>
      <p:sp>
        <p:nvSpPr>
          <p:cNvPr id="36867" name="Content Placeholder 2">
            <a:extLst>
              <a:ext uri="{FF2B5EF4-FFF2-40B4-BE49-F238E27FC236}">
                <a16:creationId xmlns:a16="http://schemas.microsoft.com/office/drawing/2014/main" id="{5A71D5C3-DA39-4C4E-A89F-A78EE1773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 router has two addresses</a:t>
            </a:r>
          </a:p>
          <a:p>
            <a:pPr lvl="1"/>
            <a:r>
              <a:rPr lang="en-US" altLang="en-US" dirty="0"/>
              <a:t>An address through which the device inside of the router can be accessed. </a:t>
            </a:r>
          </a:p>
          <a:p>
            <a:pPr lvl="1"/>
            <a:r>
              <a:rPr lang="en-US" altLang="en-US" dirty="0"/>
              <a:t>Another address belongs to the granted block (subnetwork).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</p:txBody>
      </p:sp>
      <p:grpSp>
        <p:nvGrpSpPr>
          <p:cNvPr id="36869" name="Group 14">
            <a:extLst>
              <a:ext uri="{FF2B5EF4-FFF2-40B4-BE49-F238E27FC236}">
                <a16:creationId xmlns:a16="http://schemas.microsoft.com/office/drawing/2014/main" id="{F9B58994-A3CB-E741-ADA8-812BEC5824A1}"/>
              </a:ext>
            </a:extLst>
          </p:cNvPr>
          <p:cNvGrpSpPr>
            <a:grpSpLocks/>
          </p:cNvGrpSpPr>
          <p:nvPr/>
        </p:nvGrpSpPr>
        <p:grpSpPr bwMode="auto">
          <a:xfrm>
            <a:off x="1658596" y="4275033"/>
            <a:ext cx="7854785" cy="1510470"/>
            <a:chOff x="1143000" y="4343400"/>
            <a:chExt cx="7855242" cy="1510470"/>
          </a:xfrm>
        </p:grpSpPr>
        <p:pic>
          <p:nvPicPr>
            <p:cNvPr id="36870" name="Picture 3">
              <a:extLst>
                <a:ext uri="{FF2B5EF4-FFF2-40B4-BE49-F238E27FC236}">
                  <a16:creationId xmlns:a16="http://schemas.microsoft.com/office/drawing/2014/main" id="{2C7FC342-4C88-F749-8633-9B1E30C9BF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9599" y="4800600"/>
              <a:ext cx="1588024" cy="876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7220" name="Cloud">
              <a:extLst>
                <a:ext uri="{FF2B5EF4-FFF2-40B4-BE49-F238E27FC236}">
                  <a16:creationId xmlns:a16="http://schemas.microsoft.com/office/drawing/2014/main" id="{BF2C0F01-1856-2640-B513-EEEB084F7EE2}"/>
                </a:ext>
              </a:extLst>
            </p:cNvPr>
            <p:cNvSpPr>
              <a:spLocks noChangeAspect="1" noEditPoints="1" noChangeArrowheads="1"/>
            </p:cNvSpPr>
            <p:nvPr/>
          </p:nvSpPr>
          <p:spPr bwMode="auto">
            <a:xfrm>
              <a:off x="1143000" y="4343400"/>
              <a:ext cx="2253599" cy="1510470"/>
            </a:xfrm>
            <a:custGeom>
              <a:avLst/>
              <a:gdLst>
                <a:gd name="T0" fmla="*/ 67 w 21600"/>
                <a:gd name="T1" fmla="*/ 10800 h 21600"/>
                <a:gd name="T2" fmla="*/ 10800 w 21600"/>
                <a:gd name="T3" fmla="*/ 21577 h 21600"/>
                <a:gd name="T4" fmla="*/ 21582 w 21600"/>
                <a:gd name="T5" fmla="*/ 10800 h 21600"/>
                <a:gd name="T6" fmla="*/ 10800 w 21600"/>
                <a:gd name="T7" fmla="*/ 1235 h 21600"/>
                <a:gd name="T8" fmla="*/ 2977 w 21600"/>
                <a:gd name="T9" fmla="*/ 3262 h 21600"/>
                <a:gd name="T10" fmla="*/ 17087 w 21600"/>
                <a:gd name="T11" fmla="*/ 173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 extrusionOk="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close/>
                </a:path>
                <a:path w="21600" h="21600" fill="none" extrusionOk="0"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</a:path>
                <a:path w="21600" h="21600" fill="none" extrusionOk="0"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</a:path>
                <a:path w="21600" h="21600" fill="none" extrusionOk="0"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</a:path>
                <a:path w="21600" h="21600" fill="none" extrusionOk="0"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</a:path>
                <a:path w="21600" h="21600" fill="none" extrusionOk="0"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</a:path>
                <a:path w="21600" h="21600" fill="none" extrusionOk="0"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</a:path>
                <a:path w="21600" h="21600" fill="none" extrusionOk="0"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</a:path>
                <a:path w="21600" h="21600" fill="none" extrusionOk="0"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</a:path>
                <a:path w="21600" h="21600" fill="none" extrusionOk="0"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</a:path>
                <a:path w="21600" h="21600" fill="none" extrusionOk="0"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</a:path>
                <a:path w="21600" h="21600" fill="none" extrusionOk="0"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rgbClr val="FFBE7D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dirty="0">
                  <a:latin typeface="Arial" charset="0"/>
                </a:rPr>
                <a:t>Internet</a:t>
              </a:r>
            </a:p>
          </p:txBody>
        </p:sp>
        <p:sp>
          <p:nvSpPr>
            <p:cNvPr id="8" name="Cloud">
              <a:extLst>
                <a:ext uri="{FF2B5EF4-FFF2-40B4-BE49-F238E27FC236}">
                  <a16:creationId xmlns:a16="http://schemas.microsoft.com/office/drawing/2014/main" id="{DAE32CFB-E25A-5547-856A-09B3F8BF7D8D}"/>
                </a:ext>
              </a:extLst>
            </p:cNvPr>
            <p:cNvSpPr>
              <a:spLocks noChangeAspect="1" noEditPoints="1" noChangeArrowheads="1"/>
            </p:cNvSpPr>
            <p:nvPr/>
          </p:nvSpPr>
          <p:spPr bwMode="auto">
            <a:xfrm>
              <a:off x="6858332" y="4419600"/>
              <a:ext cx="2139910" cy="1434270"/>
            </a:xfrm>
            <a:custGeom>
              <a:avLst/>
              <a:gdLst>
                <a:gd name="T0" fmla="*/ 67 w 21600"/>
                <a:gd name="T1" fmla="*/ 10800 h 21600"/>
                <a:gd name="T2" fmla="*/ 10800 w 21600"/>
                <a:gd name="T3" fmla="*/ 21577 h 21600"/>
                <a:gd name="T4" fmla="*/ 21582 w 21600"/>
                <a:gd name="T5" fmla="*/ 10800 h 21600"/>
                <a:gd name="T6" fmla="*/ 10800 w 21600"/>
                <a:gd name="T7" fmla="*/ 1235 h 21600"/>
                <a:gd name="T8" fmla="*/ 2977 w 21600"/>
                <a:gd name="T9" fmla="*/ 3262 h 21600"/>
                <a:gd name="T10" fmla="*/ 17087 w 21600"/>
                <a:gd name="T11" fmla="*/ 173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 extrusionOk="0">
                  <a:moveTo>
                    <a:pt x="1949" y="7180"/>
                  </a:moveTo>
                  <a:cubicBezTo>
                    <a:pt x="841" y="7336"/>
                    <a:pt x="0" y="8613"/>
                    <a:pt x="0" y="10137"/>
                  </a:cubicBezTo>
                  <a:cubicBezTo>
                    <a:pt x="-1" y="11192"/>
                    <a:pt x="409" y="12169"/>
                    <a:pt x="1074" y="12702"/>
                  </a:cubicBezTo>
                  <a:lnTo>
                    <a:pt x="1063" y="12668"/>
                  </a:lnTo>
                  <a:cubicBezTo>
                    <a:pt x="685" y="13217"/>
                    <a:pt x="475" y="13940"/>
                    <a:pt x="475" y="14690"/>
                  </a:cubicBezTo>
                  <a:cubicBezTo>
                    <a:pt x="475" y="16325"/>
                    <a:pt x="1451" y="17650"/>
                    <a:pt x="2655" y="17650"/>
                  </a:cubicBezTo>
                  <a:cubicBezTo>
                    <a:pt x="2739" y="17650"/>
                    <a:pt x="2824" y="17643"/>
                    <a:pt x="2909" y="17629"/>
                  </a:cubicBezTo>
                  <a:lnTo>
                    <a:pt x="2897" y="17649"/>
                  </a:lnTo>
                  <a:cubicBezTo>
                    <a:pt x="3585" y="19288"/>
                    <a:pt x="4863" y="20300"/>
                    <a:pt x="6247" y="20300"/>
                  </a:cubicBezTo>
                  <a:cubicBezTo>
                    <a:pt x="6947" y="20299"/>
                    <a:pt x="7635" y="20039"/>
                    <a:pt x="8235" y="19546"/>
                  </a:cubicBezTo>
                  <a:lnTo>
                    <a:pt x="8229" y="19550"/>
                  </a:lnTo>
                  <a:cubicBezTo>
                    <a:pt x="8855" y="20829"/>
                    <a:pt x="9908" y="21597"/>
                    <a:pt x="11036" y="21597"/>
                  </a:cubicBezTo>
                  <a:cubicBezTo>
                    <a:pt x="12523" y="21596"/>
                    <a:pt x="13836" y="20267"/>
                    <a:pt x="14267" y="18324"/>
                  </a:cubicBezTo>
                  <a:lnTo>
                    <a:pt x="14270" y="18350"/>
                  </a:lnTo>
                  <a:cubicBezTo>
                    <a:pt x="14730" y="18740"/>
                    <a:pt x="15260" y="18947"/>
                    <a:pt x="15802" y="18947"/>
                  </a:cubicBezTo>
                  <a:cubicBezTo>
                    <a:pt x="17390" y="18946"/>
                    <a:pt x="18682" y="17205"/>
                    <a:pt x="18694" y="15045"/>
                  </a:cubicBezTo>
                  <a:lnTo>
                    <a:pt x="18689" y="15035"/>
                  </a:lnTo>
                  <a:cubicBezTo>
                    <a:pt x="20357" y="14710"/>
                    <a:pt x="21597" y="12765"/>
                    <a:pt x="21597" y="10472"/>
                  </a:cubicBezTo>
                  <a:cubicBezTo>
                    <a:pt x="21597" y="9456"/>
                    <a:pt x="21350" y="8469"/>
                    <a:pt x="20896" y="7663"/>
                  </a:cubicBezTo>
                  <a:lnTo>
                    <a:pt x="20889" y="7661"/>
                  </a:lnTo>
                  <a:cubicBezTo>
                    <a:pt x="21031" y="7208"/>
                    <a:pt x="21105" y="6721"/>
                    <a:pt x="21105" y="6228"/>
                  </a:cubicBezTo>
                  <a:cubicBezTo>
                    <a:pt x="21105" y="4588"/>
                    <a:pt x="20299" y="3150"/>
                    <a:pt x="19139" y="2719"/>
                  </a:cubicBezTo>
                  <a:lnTo>
                    <a:pt x="19148" y="2712"/>
                  </a:lnTo>
                  <a:cubicBezTo>
                    <a:pt x="18940" y="1142"/>
                    <a:pt x="17933" y="0"/>
                    <a:pt x="16758" y="0"/>
                  </a:cubicBezTo>
                  <a:cubicBezTo>
                    <a:pt x="16044" y="-1"/>
                    <a:pt x="15367" y="426"/>
                    <a:pt x="14905" y="1165"/>
                  </a:cubicBezTo>
                  <a:lnTo>
                    <a:pt x="14909" y="1170"/>
                  </a:lnTo>
                  <a:cubicBezTo>
                    <a:pt x="14497" y="432"/>
                    <a:pt x="13855" y="0"/>
                    <a:pt x="13174" y="0"/>
                  </a:cubicBezTo>
                  <a:cubicBezTo>
                    <a:pt x="12347" y="-1"/>
                    <a:pt x="11590" y="637"/>
                    <a:pt x="11221" y="1645"/>
                  </a:cubicBezTo>
                  <a:lnTo>
                    <a:pt x="11229" y="1694"/>
                  </a:lnTo>
                  <a:cubicBezTo>
                    <a:pt x="10730" y="1024"/>
                    <a:pt x="10058" y="650"/>
                    <a:pt x="9358" y="650"/>
                  </a:cubicBezTo>
                  <a:cubicBezTo>
                    <a:pt x="8372" y="649"/>
                    <a:pt x="7466" y="1391"/>
                    <a:pt x="7003" y="2578"/>
                  </a:cubicBezTo>
                  <a:lnTo>
                    <a:pt x="6995" y="2602"/>
                  </a:lnTo>
                  <a:cubicBezTo>
                    <a:pt x="6477" y="2189"/>
                    <a:pt x="5888" y="1972"/>
                    <a:pt x="5288" y="1972"/>
                  </a:cubicBezTo>
                  <a:cubicBezTo>
                    <a:pt x="3423" y="1972"/>
                    <a:pt x="1912" y="4029"/>
                    <a:pt x="1912" y="6567"/>
                  </a:cubicBezTo>
                  <a:cubicBezTo>
                    <a:pt x="1911" y="6774"/>
                    <a:pt x="1922" y="6981"/>
                    <a:pt x="1942" y="7186"/>
                  </a:cubicBezTo>
                  <a:close/>
                </a:path>
                <a:path w="21600" h="21600" fill="none" extrusionOk="0">
                  <a:moveTo>
                    <a:pt x="1074" y="12702"/>
                  </a:moveTo>
                  <a:cubicBezTo>
                    <a:pt x="1407" y="12969"/>
                    <a:pt x="1786" y="13110"/>
                    <a:pt x="2172" y="13110"/>
                  </a:cubicBezTo>
                  <a:cubicBezTo>
                    <a:pt x="2228" y="13109"/>
                    <a:pt x="2285" y="13107"/>
                    <a:pt x="2341" y="13101"/>
                  </a:cubicBezTo>
                </a:path>
                <a:path w="21600" h="21600" fill="none" extrusionOk="0">
                  <a:moveTo>
                    <a:pt x="2909" y="17629"/>
                  </a:moveTo>
                  <a:cubicBezTo>
                    <a:pt x="3099" y="17599"/>
                    <a:pt x="3285" y="17535"/>
                    <a:pt x="3463" y="17439"/>
                  </a:cubicBezTo>
                </a:path>
                <a:path w="21600" h="21600" fill="none" extrusionOk="0">
                  <a:moveTo>
                    <a:pt x="7895" y="18680"/>
                  </a:moveTo>
                  <a:cubicBezTo>
                    <a:pt x="7983" y="18985"/>
                    <a:pt x="8095" y="19277"/>
                    <a:pt x="8229" y="19550"/>
                  </a:cubicBezTo>
                </a:path>
                <a:path w="21600" h="21600" fill="none" extrusionOk="0">
                  <a:moveTo>
                    <a:pt x="14267" y="18324"/>
                  </a:moveTo>
                  <a:cubicBezTo>
                    <a:pt x="14336" y="18013"/>
                    <a:pt x="14380" y="17693"/>
                    <a:pt x="14400" y="17370"/>
                  </a:cubicBezTo>
                </a:path>
                <a:path w="21600" h="21600" fill="none" extrusionOk="0">
                  <a:moveTo>
                    <a:pt x="18694" y="15045"/>
                  </a:moveTo>
                  <a:cubicBezTo>
                    <a:pt x="18694" y="15034"/>
                    <a:pt x="18695" y="15024"/>
                    <a:pt x="18695" y="15013"/>
                  </a:cubicBezTo>
                  <a:cubicBezTo>
                    <a:pt x="18695" y="13508"/>
                    <a:pt x="18063" y="12136"/>
                    <a:pt x="17069" y="11477"/>
                  </a:cubicBezTo>
                </a:path>
                <a:path w="21600" h="21600" fill="none" extrusionOk="0">
                  <a:moveTo>
                    <a:pt x="20165" y="8999"/>
                  </a:moveTo>
                  <a:cubicBezTo>
                    <a:pt x="20479" y="8635"/>
                    <a:pt x="20726" y="8177"/>
                    <a:pt x="20889" y="7661"/>
                  </a:cubicBezTo>
                </a:path>
                <a:path w="21600" h="21600" fill="none" extrusionOk="0">
                  <a:moveTo>
                    <a:pt x="19186" y="3344"/>
                  </a:moveTo>
                  <a:cubicBezTo>
                    <a:pt x="19186" y="3328"/>
                    <a:pt x="19187" y="3313"/>
                    <a:pt x="19187" y="3297"/>
                  </a:cubicBezTo>
                  <a:cubicBezTo>
                    <a:pt x="19187" y="3101"/>
                    <a:pt x="19174" y="2905"/>
                    <a:pt x="19148" y="2712"/>
                  </a:cubicBezTo>
                </a:path>
                <a:path w="21600" h="21600" fill="none" extrusionOk="0">
                  <a:moveTo>
                    <a:pt x="14905" y="1165"/>
                  </a:moveTo>
                  <a:cubicBezTo>
                    <a:pt x="14754" y="1408"/>
                    <a:pt x="14629" y="1679"/>
                    <a:pt x="14535" y="1971"/>
                  </a:cubicBezTo>
                </a:path>
                <a:path w="21600" h="21600" fill="none" extrusionOk="0">
                  <a:moveTo>
                    <a:pt x="11221" y="1645"/>
                  </a:moveTo>
                  <a:cubicBezTo>
                    <a:pt x="11140" y="1866"/>
                    <a:pt x="11080" y="2099"/>
                    <a:pt x="11041" y="2340"/>
                  </a:cubicBezTo>
                </a:path>
                <a:path w="21600" h="21600" fill="none" extrusionOk="0">
                  <a:moveTo>
                    <a:pt x="7645" y="3276"/>
                  </a:moveTo>
                  <a:cubicBezTo>
                    <a:pt x="7449" y="3016"/>
                    <a:pt x="7231" y="2790"/>
                    <a:pt x="6995" y="2602"/>
                  </a:cubicBezTo>
                </a:path>
                <a:path w="21600" h="21600" fill="none" extrusionOk="0">
                  <a:moveTo>
                    <a:pt x="1942" y="7186"/>
                  </a:moveTo>
                  <a:cubicBezTo>
                    <a:pt x="1966" y="7426"/>
                    <a:pt x="2004" y="7663"/>
                    <a:pt x="2056" y="7895"/>
                  </a:cubicBezTo>
                </a:path>
              </a:pathLst>
            </a:custGeom>
            <a:solidFill>
              <a:srgbClr val="FFBE7D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 anchor="ctr"/>
            <a:lstStyle/>
            <a:p>
              <a:pPr>
                <a:defRPr/>
              </a:pPr>
              <a:r>
                <a:rPr lang="en-US" dirty="0">
                  <a:latin typeface="Arial" charset="0"/>
                </a:rPr>
                <a:t>Public  Subnet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42AA334-00E0-EC43-9132-CCD06D55BB46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flipH="1">
              <a:off x="5791472" y="5136735"/>
              <a:ext cx="1073496" cy="44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9A48B00-9700-AB44-BD9B-AE9871E4E3DC}"/>
                </a:ext>
              </a:extLst>
            </p:cNvPr>
            <p:cNvCxnSpPr>
              <a:cxnSpLocks/>
              <a:stCxn id="137220" idx="2"/>
            </p:cNvCxnSpPr>
            <p:nvPr/>
          </p:nvCxnSpPr>
          <p:spPr>
            <a:xfrm>
              <a:off x="3394721" y="5098635"/>
              <a:ext cx="1025070" cy="67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01F6463-8D5A-624D-8FDE-6667C9B53D6B}"/>
              </a:ext>
            </a:extLst>
          </p:cNvPr>
          <p:cNvSpPr txBox="1"/>
          <p:nvPr/>
        </p:nvSpPr>
        <p:spPr>
          <a:xfrm>
            <a:off x="5728970" y="4387765"/>
            <a:ext cx="1393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123.35.0.0/28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B9CD0-A09B-6444-B06E-9D48C7CD6643}"/>
              </a:ext>
            </a:extLst>
          </p:cNvPr>
          <p:cNvSpPr txBox="1"/>
          <p:nvPr/>
        </p:nvSpPr>
        <p:spPr>
          <a:xfrm>
            <a:off x="4275069" y="5421078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200.4.25.8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01D6DD9-FFC8-1441-A1F6-68308ED46795}"/>
              </a:ext>
            </a:extLst>
          </p:cNvPr>
          <p:cNvCxnSpPr/>
          <p:nvPr/>
        </p:nvCxnSpPr>
        <p:spPr>
          <a:xfrm flipH="1">
            <a:off x="6522936" y="3592303"/>
            <a:ext cx="715352" cy="689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B8FA56-AA87-884B-AB13-4147D557FBCC}"/>
              </a:ext>
            </a:extLst>
          </p:cNvPr>
          <p:cNvSpPr txBox="1"/>
          <p:nvPr/>
        </p:nvSpPr>
        <p:spPr>
          <a:xfrm>
            <a:off x="4738659" y="3239620"/>
            <a:ext cx="54711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If this network is public it is advertised to route traffic to it</a:t>
            </a:r>
          </a:p>
        </p:txBody>
      </p:sp>
    </p:spTree>
    <p:extLst>
      <p:ext uri="{BB962C8B-B14F-4D97-AF65-F5344CB8AC3E}">
        <p14:creationId xmlns:p14="http://schemas.microsoft.com/office/powerpoint/2010/main" val="503938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57602</TotalTime>
  <Words>1806</Words>
  <Application>Microsoft Macintosh PowerPoint</Application>
  <PresentationFormat>Widescreen</PresentationFormat>
  <Paragraphs>403</Paragraphs>
  <Slides>37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8" baseType="lpstr">
      <vt:lpstr>Angsana New</vt:lpstr>
      <vt:lpstr>Arial</vt:lpstr>
      <vt:lpstr>Calibri</vt:lpstr>
      <vt:lpstr>Calibri Light</vt:lpstr>
      <vt:lpstr>Century Gothic</vt:lpstr>
      <vt:lpstr>Courier</vt:lpstr>
      <vt:lpstr>Open Sans</vt:lpstr>
      <vt:lpstr>Tahoma</vt:lpstr>
      <vt:lpstr>Times New Roman</vt:lpstr>
      <vt:lpstr>Wingdings</vt:lpstr>
      <vt:lpstr>Office Theme</vt:lpstr>
      <vt:lpstr>Networking</vt:lpstr>
      <vt:lpstr>Agenda</vt:lpstr>
      <vt:lpstr>Networking</vt:lpstr>
      <vt:lpstr>TCP/IP Addressing</vt:lpstr>
      <vt:lpstr>Networks and Hosts</vt:lpstr>
      <vt:lpstr>CIDR Examples</vt:lpstr>
      <vt:lpstr>CIDR Examples</vt:lpstr>
      <vt:lpstr>Classless Inter-Domain Routing (CIDR)</vt:lpstr>
      <vt:lpstr>Routing in IPv4</vt:lpstr>
      <vt:lpstr>IPv4 exhaustion</vt:lpstr>
      <vt:lpstr>TCP/UDP Ports</vt:lpstr>
      <vt:lpstr>Well known ports</vt:lpstr>
      <vt:lpstr>Network Address Translation</vt:lpstr>
      <vt:lpstr>Network Address Translation (NAT)</vt:lpstr>
      <vt:lpstr>NAT Configuration</vt:lpstr>
      <vt:lpstr>Address Translation</vt:lpstr>
      <vt:lpstr>Port mapping</vt:lpstr>
      <vt:lpstr>AWS Network</vt:lpstr>
      <vt:lpstr>AWS Default VPC</vt:lpstr>
      <vt:lpstr>Subnet</vt:lpstr>
      <vt:lpstr>Security</vt:lpstr>
      <vt:lpstr>Security</vt:lpstr>
      <vt:lpstr>Security</vt:lpstr>
      <vt:lpstr>Setting up a NAT Gateway</vt:lpstr>
      <vt:lpstr>Configuring a NAT Gateway</vt:lpstr>
      <vt:lpstr>Load Balancing</vt:lpstr>
      <vt:lpstr>Load Balancing</vt:lpstr>
      <vt:lpstr>ELB Advantages</vt:lpstr>
      <vt:lpstr>Application Load Balancer</vt:lpstr>
      <vt:lpstr>Load balancer at work</vt:lpstr>
      <vt:lpstr>ELB </vt:lpstr>
      <vt:lpstr>Setting up an Application Load Balancer</vt:lpstr>
      <vt:lpstr>Configure Security Group</vt:lpstr>
      <vt:lpstr>Routing</vt:lpstr>
      <vt:lpstr>Add instances</vt:lpstr>
      <vt:lpstr>How it works</vt:lpstr>
      <vt:lpstr>Load balancers for maintenance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David Glance</cp:lastModifiedBy>
  <cp:revision>4165</cp:revision>
  <dcterms:created xsi:type="dcterms:W3CDTF">1999-05-23T11:18:07Z</dcterms:created>
  <dcterms:modified xsi:type="dcterms:W3CDTF">2018-08-28T07:47:57Z</dcterms:modified>
  <cp:category>Lecture</cp:category>
</cp:coreProperties>
</file>

<file path=docProps/thumbnail.jpeg>
</file>